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omments/modernComment_13C_224B92BD.xml" ContentType="application/vnd.ms-powerpoint.comment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70" r:id="rId3"/>
    <p:sldId id="320" r:id="rId4"/>
    <p:sldId id="296" r:id="rId5"/>
    <p:sldId id="309" r:id="rId6"/>
    <p:sldId id="308" r:id="rId7"/>
    <p:sldId id="318" r:id="rId8"/>
    <p:sldId id="312" r:id="rId9"/>
    <p:sldId id="281" r:id="rId10"/>
    <p:sldId id="282" r:id="rId11"/>
    <p:sldId id="313" r:id="rId12"/>
    <p:sldId id="314" r:id="rId13"/>
    <p:sldId id="283" r:id="rId14"/>
    <p:sldId id="315" r:id="rId15"/>
    <p:sldId id="316" r:id="rId16"/>
    <p:sldId id="269" r:id="rId17"/>
    <p:sldId id="306" r:id="rId18"/>
    <p:sldId id="295" r:id="rId19"/>
    <p:sldId id="297" r:id="rId20"/>
    <p:sldId id="298" r:id="rId21"/>
    <p:sldId id="299" r:id="rId22"/>
    <p:sldId id="300" r:id="rId23"/>
    <p:sldId id="302" r:id="rId24"/>
    <p:sldId id="303" r:id="rId25"/>
    <p:sldId id="304" r:id="rId26"/>
    <p:sldId id="305" r:id="rId27"/>
    <p:sldId id="301" r:id="rId28"/>
    <p:sldId id="319" r:id="rId29"/>
    <p:sldId id="271" r:id="rId30"/>
    <p:sldId id="280" r:id="rId31"/>
    <p:sldId id="294" r:id="rId32"/>
    <p:sldId id="284" r:id="rId33"/>
    <p:sldId id="285" r:id="rId34"/>
    <p:sldId id="286" r:id="rId35"/>
    <p:sldId id="267" r:id="rId36"/>
    <p:sldId id="273" r:id="rId37"/>
    <p:sldId id="274" r:id="rId38"/>
    <p:sldId id="275" r:id="rId39"/>
    <p:sldId id="276" r:id="rId40"/>
    <p:sldId id="288" r:id="rId41"/>
    <p:sldId id="290" r:id="rId42"/>
    <p:sldId id="291" r:id="rId43"/>
    <p:sldId id="292" r:id="rId44"/>
    <p:sldId id="293" r:id="rId45"/>
    <p:sldId id="317" r:id="rId4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hkk9xJYRj1jnj0u7lWNZxtLGc7f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0EC9E72-01AD-3437-BC12-5335949671E7}" name="준수 김" initials="준김" userId="bbb332eff1ee0cf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F18449-8030-451E-9FAD-2E926BE90D8C}" v="22" dt="2025-06-04T14:59:19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7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Sung Bin" userId="b3f6afe2b56b1d27" providerId="LiveId" clId="{72F18449-8030-451E-9FAD-2E926BE90D8C}"/>
    <pc:docChg chg="modSld">
      <pc:chgData name="Lee Sung Bin" userId="b3f6afe2b56b1d27" providerId="LiveId" clId="{72F18449-8030-451E-9FAD-2E926BE90D8C}" dt="2025-06-05T15:15:02.995" v="46" actId="20577"/>
      <pc:docMkLst>
        <pc:docMk/>
      </pc:docMkLst>
      <pc:sldChg chg="modSp">
        <pc:chgData name="Lee Sung Bin" userId="b3f6afe2b56b1d27" providerId="LiveId" clId="{72F18449-8030-451E-9FAD-2E926BE90D8C}" dt="2025-06-04T14:59:01.584" v="7" actId="20577"/>
        <pc:sldMkLst>
          <pc:docMk/>
          <pc:sldMk cId="4119276209" sldId="308"/>
        </pc:sldMkLst>
        <pc:spChg chg="mod">
          <ac:chgData name="Lee Sung Bin" userId="b3f6afe2b56b1d27" providerId="LiveId" clId="{72F18449-8030-451E-9FAD-2E926BE90D8C}" dt="2025-06-04T14:58:56.710" v="3" actId="20577"/>
          <ac:spMkLst>
            <pc:docMk/>
            <pc:sldMk cId="4119276209" sldId="308"/>
            <ac:spMk id="9" creationId="{14A386B2-7926-1684-F4F9-516575FC9CB6}"/>
          </ac:spMkLst>
        </pc:spChg>
        <pc:spChg chg="mod">
          <ac:chgData name="Lee Sung Bin" userId="b3f6afe2b56b1d27" providerId="LiveId" clId="{72F18449-8030-451E-9FAD-2E926BE90D8C}" dt="2025-06-04T14:59:01.584" v="7" actId="20577"/>
          <ac:spMkLst>
            <pc:docMk/>
            <pc:sldMk cId="4119276209" sldId="308"/>
            <ac:spMk id="11" creationId="{A1808783-3DA0-CE15-9EE7-2C1FF8E638BF}"/>
          </ac:spMkLst>
        </pc:spChg>
      </pc:sldChg>
      <pc:sldChg chg="modSp">
        <pc:chgData name="Lee Sung Bin" userId="b3f6afe2b56b1d27" providerId="LiveId" clId="{72F18449-8030-451E-9FAD-2E926BE90D8C}" dt="2025-06-04T14:59:19.145" v="21" actId="20577"/>
        <pc:sldMkLst>
          <pc:docMk/>
          <pc:sldMk cId="1661093444" sldId="318"/>
        </pc:sldMkLst>
        <pc:spChg chg="mod">
          <ac:chgData name="Lee Sung Bin" userId="b3f6afe2b56b1d27" providerId="LiveId" clId="{72F18449-8030-451E-9FAD-2E926BE90D8C}" dt="2025-06-04T14:59:14.915" v="17" actId="20577"/>
          <ac:spMkLst>
            <pc:docMk/>
            <pc:sldMk cId="1661093444" sldId="318"/>
            <ac:spMk id="7" creationId="{719F4583-A442-CB79-2D77-B498F210FA5B}"/>
          </ac:spMkLst>
        </pc:spChg>
        <pc:spChg chg="mod">
          <ac:chgData name="Lee Sung Bin" userId="b3f6afe2b56b1d27" providerId="LiveId" clId="{72F18449-8030-451E-9FAD-2E926BE90D8C}" dt="2025-06-04T14:59:19.145" v="21" actId="20577"/>
          <ac:spMkLst>
            <pc:docMk/>
            <pc:sldMk cId="1661093444" sldId="318"/>
            <ac:spMk id="9" creationId="{F5EB1524-E706-07EE-8F1B-B09EC14F808D}"/>
          </ac:spMkLst>
        </pc:spChg>
      </pc:sldChg>
      <pc:sldChg chg="modSp mod">
        <pc:chgData name="Lee Sung Bin" userId="b3f6afe2b56b1d27" providerId="LiveId" clId="{72F18449-8030-451E-9FAD-2E926BE90D8C}" dt="2025-06-05T15:15:02.995" v="46" actId="20577"/>
        <pc:sldMkLst>
          <pc:docMk/>
          <pc:sldMk cId="991123105" sldId="320"/>
        </pc:sldMkLst>
        <pc:spChg chg="mod">
          <ac:chgData name="Lee Sung Bin" userId="b3f6afe2b56b1d27" providerId="LiveId" clId="{72F18449-8030-451E-9FAD-2E926BE90D8C}" dt="2025-06-05T15:15:02.995" v="46" actId="20577"/>
          <ac:spMkLst>
            <pc:docMk/>
            <pc:sldMk cId="991123105" sldId="320"/>
            <ac:spMk id="3" creationId="{F499B61B-E517-81E5-2E39-5A18A0C4EF4D}"/>
          </ac:spMkLst>
        </pc:spChg>
      </pc:sldChg>
    </pc:docChg>
  </pc:docChgLst>
</pc:chgInfo>
</file>

<file path=ppt/comments/modernComment_13C_224B92B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D558347-0655-499C-9B14-A36855BC40A6}" authorId="{50EC9E72-01AD-3437-BC12-5335949671E7}" created="2025-06-04T06:28:03.63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75378109" sldId="316"/>
      <ac:picMk id="8" creationId="{0C91F667-22B8-9432-9599-6F4A9B814121}"/>
    </ac:deMkLst>
    <p188:txBody>
      <a:bodyPr/>
      <a:lstStyle/>
      <a:p>
        <a:r>
          <a:rPr lang="ko-KR" altLang="en-US"/>
          <a:t>Since we used spin convention for MPO (not paulis), 1/12 seems right.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078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/>
          <p:nvPr/>
        </p:nvSpPr>
        <p:spPr>
          <a:xfrm>
            <a:off x="0" y="0"/>
            <a:ext cx="12192000" cy="3325827"/>
          </a:xfrm>
          <a:prstGeom prst="rect">
            <a:avLst/>
          </a:prstGeom>
          <a:solidFill>
            <a:srgbClr val="8CD8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;p12"/>
          <p:cNvSpPr/>
          <p:nvPr/>
        </p:nvSpPr>
        <p:spPr>
          <a:xfrm>
            <a:off x="13094" y="270528"/>
            <a:ext cx="11772000" cy="4571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8;p12"/>
          <p:cNvSpPr txBox="1">
            <a:spLocks noGrp="1"/>
          </p:cNvSpPr>
          <p:nvPr>
            <p:ph type="ctrTitle"/>
          </p:nvPr>
        </p:nvSpPr>
        <p:spPr>
          <a:xfrm>
            <a:off x="0" y="554409"/>
            <a:ext cx="12192000" cy="165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subTitle" idx="1"/>
          </p:nvPr>
        </p:nvSpPr>
        <p:spPr>
          <a:xfrm>
            <a:off x="0" y="2173161"/>
            <a:ext cx="11798188" cy="554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body" idx="2"/>
          </p:nvPr>
        </p:nvSpPr>
        <p:spPr>
          <a:xfrm>
            <a:off x="5777712" y="127010"/>
            <a:ext cx="6020476" cy="365125"/>
          </a:xfrm>
          <a:prstGeom prst="rect">
            <a:avLst/>
          </a:prstGeom>
          <a:solidFill>
            <a:srgbClr val="8CD87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3"/>
          </p:nvPr>
        </p:nvSpPr>
        <p:spPr>
          <a:xfrm>
            <a:off x="0" y="2727571"/>
            <a:ext cx="11798188" cy="47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>
  <p:cSld name="제목만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178271" y="840859"/>
            <a:ext cx="7396907" cy="46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052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Malgun Gothic"/>
              <a:buChar char="■"/>
              <a:defRPr sz="24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ctrTitle"/>
          </p:nvPr>
        </p:nvSpPr>
        <p:spPr>
          <a:xfrm>
            <a:off x="0" y="76577"/>
            <a:ext cx="11473200" cy="59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5200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2"/>
          </p:nvPr>
        </p:nvSpPr>
        <p:spPr>
          <a:xfrm>
            <a:off x="178271" y="1330539"/>
            <a:ext cx="7396907" cy="46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rgbClr val="8CD8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/>
          <p:nvPr/>
        </p:nvSpPr>
        <p:spPr>
          <a:xfrm>
            <a:off x="11338881" y="0"/>
            <a:ext cx="853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en-US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/45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11"/>
          <p:cNvSpPr/>
          <p:nvPr/>
        </p:nvSpPr>
        <p:spPr>
          <a:xfrm>
            <a:off x="0" y="0"/>
            <a:ext cx="11473200" cy="720000"/>
          </a:xfrm>
          <a:prstGeom prst="rect">
            <a:avLst/>
          </a:prstGeom>
          <a:solidFill>
            <a:srgbClr val="8CD8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0.xml"/><Relationship Id="rId7" Type="http://schemas.openxmlformats.org/officeDocument/2006/relationships/image" Target="../media/image28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C_224B92BD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1.png"/><Relationship Id="rId5" Type="http://schemas.openxmlformats.org/officeDocument/2006/relationships/image" Target="../media/image400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61.png"/><Relationship Id="rId5" Type="http://schemas.openxmlformats.org/officeDocument/2006/relationships/image" Target="../media/image610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"/>
          <p:cNvSpPr txBox="1">
            <a:spLocks noGrp="1"/>
          </p:cNvSpPr>
          <p:nvPr>
            <p:ph type="ctrTitle"/>
          </p:nvPr>
        </p:nvSpPr>
        <p:spPr>
          <a:xfrm>
            <a:off x="0" y="432109"/>
            <a:ext cx="12192000" cy="165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000" dirty="0"/>
              <a:t>DMRG </a:t>
            </a:r>
            <a:r>
              <a:rPr lang="en-US" altLang="ko-KR" sz="4000" dirty="0"/>
              <a:t>on</a:t>
            </a:r>
            <a:r>
              <a:rPr lang="ko-KR" altLang="en-US" sz="4000" dirty="0"/>
              <a:t> </a:t>
            </a:r>
            <a:r>
              <a:rPr lang="en-US" altLang="ko-KR" sz="4000" dirty="0"/>
              <a:t>various one-dimensional Hamiltonians</a:t>
            </a:r>
            <a:endParaRPr sz="4000" dirty="0"/>
          </a:p>
        </p:txBody>
      </p:sp>
      <p:sp>
        <p:nvSpPr>
          <p:cNvPr id="33" name="Google Shape;33;p1"/>
          <p:cNvSpPr txBox="1">
            <a:spLocks noGrp="1"/>
          </p:cNvSpPr>
          <p:nvPr>
            <p:ph type="subTitle" idx="1"/>
          </p:nvPr>
        </p:nvSpPr>
        <p:spPr>
          <a:xfrm>
            <a:off x="0" y="2129628"/>
            <a:ext cx="11798188" cy="554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72000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SungBin Lee, </a:t>
            </a:r>
            <a:r>
              <a:rPr lang="en-US" dirty="0" err="1"/>
              <a:t>Sehyun</a:t>
            </a:r>
            <a:r>
              <a:rPr lang="en-US" dirty="0"/>
              <a:t> Oh, and </a:t>
            </a:r>
            <a:r>
              <a:rPr lang="en-US" dirty="0" err="1"/>
              <a:t>JunSoo</a:t>
            </a:r>
            <a:r>
              <a:rPr lang="en-US" dirty="0"/>
              <a:t> Kim</a:t>
            </a:r>
            <a:endParaRPr dirty="0"/>
          </a:p>
        </p:txBody>
      </p:sp>
      <p:sp>
        <p:nvSpPr>
          <p:cNvPr id="34" name="Google Shape;34;p1"/>
          <p:cNvSpPr txBox="1">
            <a:spLocks noGrp="1"/>
          </p:cNvSpPr>
          <p:nvPr>
            <p:ph type="body" idx="2"/>
          </p:nvPr>
        </p:nvSpPr>
        <p:spPr>
          <a:xfrm>
            <a:off x="5335571" y="139202"/>
            <a:ext cx="6462617" cy="365125"/>
          </a:xfrm>
          <a:prstGeom prst="rect">
            <a:avLst/>
          </a:prstGeom>
          <a:solidFill>
            <a:srgbClr val="8CD87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Machine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Computational Physics Final Project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 txBox="1">
            <a:spLocks noGrp="1"/>
          </p:cNvSpPr>
          <p:nvPr>
            <p:ph type="body" idx="3"/>
          </p:nvPr>
        </p:nvSpPr>
        <p:spPr>
          <a:xfrm>
            <a:off x="0" y="2718148"/>
            <a:ext cx="11798188" cy="47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/>
              <a:t>Dept. of Physics and Astronomy, Seoul National University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ECF84-1B1E-B7F2-1403-EF3C0BFB3C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9104" y="3510124"/>
            <a:ext cx="4206467" cy="3169312"/>
          </a:xfrm>
          <a:prstGeom prst="rect">
            <a:avLst/>
          </a:prstGeom>
        </p:spPr>
      </p:pic>
      <p:pic>
        <p:nvPicPr>
          <p:cNvPr id="4" name="그림 2" descr="텍스트, 라인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751772-7DBF-245F-A3E0-C958BA903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276" y="3508470"/>
            <a:ext cx="4206467" cy="3154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95BF58B-34D8-957C-44BF-A8C29405AF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XY model 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AE1FB5B-930B-4656-A271-C03EA2E13C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017407" y="1022927"/>
            <a:ext cx="8256212" cy="107603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52B6159-FB38-660D-AE74-4FC5C7E741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60294" y="3975008"/>
            <a:ext cx="3058287" cy="31390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7803306-FC36-2DCA-3268-4FD88F34092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60293" y="2814171"/>
            <a:ext cx="6788571" cy="75885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26E92D8-9CE4-4DD6-1F5C-A05A82BDC19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409525" y="4778054"/>
            <a:ext cx="9356191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2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A1E21D-D1C1-F125-0397-E142F2823B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XY model </a:t>
            </a:r>
            <a:endParaRPr lang="ko-KR" altLang="en-US" dirty="0"/>
          </a:p>
        </p:txBody>
      </p:sp>
      <p:pic>
        <p:nvPicPr>
          <p:cNvPr id="6" name="그림 5" descr="다채로움, 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34EB2A-DE6E-250E-B22C-AD053948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18" y="794817"/>
            <a:ext cx="10997164" cy="3055105"/>
          </a:xfrm>
          <a:prstGeom prst="rect">
            <a:avLst/>
          </a:prstGeom>
        </p:spPr>
      </p:pic>
      <p:pic>
        <p:nvPicPr>
          <p:cNvPr id="8" name="그림 7" descr="다채로움, 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AB5060-9B50-33FE-76B8-4FF18533C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18" y="3802895"/>
            <a:ext cx="10997163" cy="305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EA2E77-7FED-8173-4237-29663A5729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Detailed phase diagram</a:t>
            </a:r>
            <a:endParaRPr lang="ko-KR" altLang="en-US" dirty="0"/>
          </a:p>
        </p:txBody>
      </p:sp>
      <p:pic>
        <p:nvPicPr>
          <p:cNvPr id="4" name="그림 3" descr="다채로움, 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AF2BC9E-9EF2-59F2-1102-B395B270F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160" y="737745"/>
            <a:ext cx="19374892" cy="53825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D02ED5-E466-E104-C771-94B5BCA9BC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55526" y="3376386"/>
            <a:ext cx="2721592" cy="383593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7D427E-DCCC-69A2-B4D5-59EE8C1B2CE3}"/>
              </a:ext>
            </a:extLst>
          </p:cNvPr>
          <p:cNvCxnSpPr/>
          <p:nvPr/>
        </p:nvCxnSpPr>
        <p:spPr>
          <a:xfrm>
            <a:off x="3104707" y="3551825"/>
            <a:ext cx="45082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341F62C-A82B-F206-B175-1897584337F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85321" y="5570293"/>
            <a:ext cx="3286082" cy="549961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2522CBEA-AB0C-9F9E-F6CF-1D28A6149D90}"/>
              </a:ext>
            </a:extLst>
          </p:cNvPr>
          <p:cNvSpPr/>
          <p:nvPr/>
        </p:nvSpPr>
        <p:spPr>
          <a:xfrm>
            <a:off x="7378995" y="5039833"/>
            <a:ext cx="435935" cy="3934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9660631-2D32-1486-E941-DF7C7237D3AC}"/>
              </a:ext>
            </a:extLst>
          </p:cNvPr>
          <p:cNvSpPr/>
          <p:nvPr/>
        </p:nvSpPr>
        <p:spPr>
          <a:xfrm>
            <a:off x="7378994" y="1670414"/>
            <a:ext cx="435935" cy="3934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50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1273-4859-1E93-70D8-9D8FD59A8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4B7036E-396F-7ED8-E09D-56A50B01F8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Detailed phase diagram</a:t>
            </a:r>
            <a:endParaRPr lang="ko-KR" altLang="en-US" dirty="0"/>
          </a:p>
        </p:txBody>
      </p:sp>
      <p:pic>
        <p:nvPicPr>
          <p:cNvPr id="4" name="그림 3" descr="다채로움, 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4DF992-707E-DD36-BECD-00CE22DF3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85790" y="737745"/>
            <a:ext cx="19374892" cy="5382509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7B82670-681C-CA2E-A963-1C796AC10806}"/>
              </a:ext>
            </a:extLst>
          </p:cNvPr>
          <p:cNvCxnSpPr/>
          <p:nvPr/>
        </p:nvCxnSpPr>
        <p:spPr>
          <a:xfrm>
            <a:off x="3517940" y="1775636"/>
            <a:ext cx="0" cy="35725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라인, 그래프, 도표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EDFD4A-6379-83F5-A483-43E54202F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966" y="1447086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9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7117-8BA5-3E25-6503-1BBB95201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A454254-1623-04E1-854E-C29F034A6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Detailed phase diagram</a:t>
            </a:r>
            <a:endParaRPr lang="ko-KR" altLang="en-US" dirty="0"/>
          </a:p>
        </p:txBody>
      </p:sp>
      <p:pic>
        <p:nvPicPr>
          <p:cNvPr id="4" name="그림 3" descr="다채로움, 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058C6B-227A-3F3F-B1A2-A3616833D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510301" y="737745"/>
            <a:ext cx="19374892" cy="53825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A507D0-5A57-BFE9-675A-395E90092B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64591" y="2710121"/>
            <a:ext cx="5148952" cy="186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54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2986D-664A-FF7D-0468-FD1A66006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82329F47-6F7A-D053-D0F1-410C0CA7F0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Mid-chain entropy: log(L) behavior 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903012-E196-63F7-B43E-F864079AEACF}"/>
              </a:ext>
            </a:extLst>
          </p:cNvPr>
          <p:cNvGrpSpPr/>
          <p:nvPr/>
        </p:nvGrpSpPr>
        <p:grpSpPr>
          <a:xfrm>
            <a:off x="7855094" y="752484"/>
            <a:ext cx="3876580" cy="6105516"/>
            <a:chOff x="7674906" y="675907"/>
            <a:chExt cx="3876580" cy="6105516"/>
          </a:xfrm>
        </p:grpSpPr>
        <p:pic>
          <p:nvPicPr>
            <p:cNvPr id="7" name="그림 6" descr="텍스트, 스크린샷, 다채로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338F8CA-0A8F-BB8C-9439-A19FF5E75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4907" y="675907"/>
              <a:ext cx="3876579" cy="3101264"/>
            </a:xfrm>
            <a:prstGeom prst="rect">
              <a:avLst/>
            </a:prstGeom>
          </p:spPr>
        </p:pic>
        <p:pic>
          <p:nvPicPr>
            <p:cNvPr id="5" name="그림 4" descr="텍스트, 스크린샷, 다채로움, 직사각형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0CE382D-E55B-D6FE-3FFA-7B7D3219F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4906" y="3680160"/>
              <a:ext cx="3876579" cy="3101263"/>
            </a:xfrm>
            <a:prstGeom prst="rect">
              <a:avLst/>
            </a:prstGeom>
          </p:spPr>
        </p:pic>
      </p:grpSp>
      <p:pic>
        <p:nvPicPr>
          <p:cNvPr id="4" name="그림 3" descr="텍스트, 라인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0A9A71-76B1-C59A-C3E7-9E361CA38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44" y="752484"/>
            <a:ext cx="7315215" cy="54864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91F667-22B8-9432-9599-6F4A9B8141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812730" y="4091866"/>
            <a:ext cx="2883047" cy="87771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57537810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416D8A-8BEC-4BED-9246-2DDF5BB11A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</a:t>
            </a:r>
            <a:endParaRPr lang="ko-KR" altLang="en-US" dirty="0"/>
          </a:p>
        </p:txBody>
      </p:sp>
      <p:pic>
        <p:nvPicPr>
          <p:cNvPr id="8" name="Picture 7" descr="\documentclass{article}&#10;\usepackage{amsmath}&#10;\pagestyle{empty}&#10;\begin{document}&#10;&#10;\begin{align*}&#10;&amp;H_\mathrm{Heisenberg}=\sum_{\langle i,j\rangle}\left[S_i^xS_j^x+S_i^yS_j^y+\Delta_\mathrm{ZZ}S_i^zS_j^z\right]-h\sum_i S_i^z&#10;\end{align*}&#10;&#10;\end{document}" title="IguanaTex Picture Display">
            <a:extLst>
              <a:ext uri="{FF2B5EF4-FFF2-40B4-BE49-F238E27FC236}">
                <a16:creationId xmlns:a16="http://schemas.microsoft.com/office/drawing/2014/main" id="{64A46713-18C6-A42E-0B92-66E5957332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6680" y="1511413"/>
            <a:ext cx="6159235" cy="598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7F26B0-A477-D110-2596-AC02E1ED9696}"/>
                  </a:ext>
                </a:extLst>
              </p:cNvPr>
              <p:cNvSpPr txBox="1"/>
              <p:nvPr/>
            </p:nvSpPr>
            <p:spPr>
              <a:xfrm>
                <a:off x="456679" y="2546682"/>
                <a:ext cx="11405686" cy="3576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U(1) Symmetry always</a:t>
                </a:r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SU(2) Symmetry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1600" dirty="0"/>
                  <a:t> No SSB in 1D systems even at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sz="1600" dirty="0"/>
                  <a:t> due to Mermin-Wager Theorem</a:t>
                </a:r>
              </a:p>
              <a:p>
                <a:endParaRPr lang="en-US" altLang="ko-KR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Ground state is given as a Bethe ansatz (Hans Bethe 1931),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dirty="0" smtClean="0">
                            <a:latin typeface="Cambria Math" panose="02040503050406030204" pitchFamily="18" charset="0"/>
                          </a:rPr>
                          <m:t>gs</m:t>
                        </m:r>
                      </m:sub>
                    </m:sSub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44315</m:t>
                    </m:r>
                  </m:oMath>
                </a14:m>
                <a:endParaRPr lang="en-US" altLang="ko-KR" sz="1600" dirty="0"/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Singlet, gapless, non-degenerate, no long-range magnetic order</a:t>
                </a:r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Not a simple product state like Neel state, but a highly entangled superposition of spin configurations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Quantum spin liquid</a:t>
                </a:r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Spin correlation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1600" dirty="0"/>
                  <a:t>, critical system without true Neel order</a:t>
                </a:r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c.f. spin-1 antiferromagnetic chains has ground state described by Haldane phase which is gapped and degenerate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7F26B0-A477-D110-2596-AC02E1ED9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79" y="2546682"/>
                <a:ext cx="11405686" cy="3576813"/>
              </a:xfrm>
              <a:prstGeom prst="rect">
                <a:avLst/>
              </a:prstGeom>
              <a:blipFill>
                <a:blip r:embed="rId5"/>
                <a:stretch>
                  <a:fillRect l="-321" t="-511" b="-11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B8A14FE-96F2-45A3-1FBD-36B2A2DE54CC}"/>
              </a:ext>
            </a:extLst>
          </p:cNvPr>
          <p:cNvSpPr txBox="1"/>
          <p:nvPr/>
        </p:nvSpPr>
        <p:spPr>
          <a:xfrm>
            <a:off x="10476209" y="3578462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S. R. White, </a:t>
            </a:r>
            <a:r>
              <a:rPr lang="en-US" altLang="ko-KR" sz="12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PRL</a:t>
            </a:r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(1992)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 descr="\documentclass{article}&#10;\usepackage{amsmath}&#10;\usepackage{amssymb}&#10;\pagestyle{empty}&#10;\begin{document}&#10;&#10;\begin{align*}&#10;\begin{bmatrix}&#10;\mathbb{I} &amp; &amp; &amp; &amp; \\&#10;S_i^+/\sqrt{2} &amp; &amp; &amp; &amp; \\&#10;S_i^-/\sqrt{2} &amp; &amp; &amp; &amp; \\&#10;S_i^z &amp; &amp; &amp; &amp; \\&#10;-hS_i^z &amp; S_i^-/\sqrt{2} &amp; S_i^+/\sqrt{2} &amp; \Delta_\mathrm{ZZ}S_i^z &amp; \mathbb{I}&#10;\end{bmatrix}&#10;\end{align*}&#10;&#10;\end{document}" title="IguanaTex Picture Display">
            <a:extLst>
              <a:ext uri="{FF2B5EF4-FFF2-40B4-BE49-F238E27FC236}">
                <a16:creationId xmlns:a16="http://schemas.microsoft.com/office/drawing/2014/main" id="{DBC7C337-29C6-5451-3F52-A12603D9EB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09451" y="1028968"/>
            <a:ext cx="4448001" cy="1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28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362758-E1FE-22DE-5274-BA1030719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chain: compare with Bethe ansatz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299E4-0E1E-60C9-FB60-9D683126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722" y="1247775"/>
            <a:ext cx="5876925" cy="4362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A6275D-2D21-E7C7-CDA2-84843FC74E1E}"/>
              </a:ext>
            </a:extLst>
          </p:cNvPr>
          <p:cNvSpPr txBox="1"/>
          <p:nvPr/>
        </p:nvSpPr>
        <p:spPr>
          <a:xfrm>
            <a:off x="4745877" y="5843539"/>
            <a:ext cx="3357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Accurate up to 5 significant digits !!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FD8C9-264A-2516-9076-89C520114BE1}"/>
              </a:ext>
            </a:extLst>
          </p:cNvPr>
          <p:cNvSpPr txBox="1"/>
          <p:nvPr/>
        </p:nvSpPr>
        <p:spPr>
          <a:xfrm>
            <a:off x="8925461" y="1693101"/>
            <a:ext cx="2085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S. R. White, </a:t>
            </a:r>
            <a:r>
              <a:rPr lang="en-US" altLang="ko-KR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PRL</a:t>
            </a:r>
            <a:r>
              <a:rPr lang="en-US" altLang="ko-K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(1992)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804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58006F-8A18-EBC1-537C-B974D46A6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chain: ground state energy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028F4-76A2-7AF5-214A-E37AA0367D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7115" y="1090612"/>
            <a:ext cx="5242362" cy="39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8D05ED-7B46-6871-764C-930605315D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2525" y="1090612"/>
            <a:ext cx="5242362" cy="39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8DD185-C388-C963-375F-02A3D1E9F4BB}"/>
                  </a:ext>
                </a:extLst>
              </p:cNvPr>
              <p:cNvSpPr txBox="1"/>
              <p:nvPr/>
            </p:nvSpPr>
            <p:spPr>
              <a:xfrm>
                <a:off x="2360426" y="5126366"/>
                <a:ext cx="7471148" cy="956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Anti-ferromagnetic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</m:oMath>
                </a14:m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Tomonaga-Luttinger Liquid (TLL, Gapless) :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</m:oMath>
                </a14:m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Ferromagnetic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8DD185-C388-C963-375F-02A3D1E9F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426" y="5126366"/>
                <a:ext cx="7471148" cy="956031"/>
              </a:xfrm>
              <a:prstGeom prst="rect">
                <a:avLst/>
              </a:prstGeom>
              <a:blipFill>
                <a:blip r:embed="rId4"/>
                <a:stretch>
                  <a:fillRect b="-50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512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91BF2E-8CB0-0D5E-A8E1-88218438FB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8604" y="1090612"/>
            <a:ext cx="5239384" cy="39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8B21FA-22D6-F362-AD29-EB7215A384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4014" y="1090612"/>
            <a:ext cx="5239384" cy="3960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52C7F7-090E-E707-48C4-0B67FA83BB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chain: order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F99E6A-B15F-8F4B-76F1-701698C4CBDE}"/>
                  </a:ext>
                </a:extLst>
              </p:cNvPr>
              <p:cNvSpPr txBox="1"/>
              <p:nvPr/>
            </p:nvSpPr>
            <p:spPr>
              <a:xfrm>
                <a:off x="2360426" y="5126366"/>
                <a:ext cx="7471148" cy="956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Anti-ferromagnetic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&gt;1,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</m:oMath>
                </a14:m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Tomonaga-Luttinger Liquid (TLL, Gapless) :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−1&lt;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&lt;1,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</m:oMath>
                </a14:m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Ferromagnetic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&lt;−1,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F99E6A-B15F-8F4B-76F1-701698C4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426" y="5126366"/>
                <a:ext cx="7471148" cy="956031"/>
              </a:xfrm>
              <a:prstGeom prst="rect">
                <a:avLst/>
              </a:prstGeom>
              <a:blipFill>
                <a:blip r:embed="rId4"/>
                <a:stretch>
                  <a:fillRect b="-50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946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06E2F7-3FA1-961C-5A83-61BC3FFF5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시작하기 앞서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C02AF-4154-5AF7-9598-24FCC7526B5A}"/>
              </a:ext>
            </a:extLst>
          </p:cNvPr>
          <p:cNvSpPr txBox="1"/>
          <p:nvPr/>
        </p:nvSpPr>
        <p:spPr>
          <a:xfrm>
            <a:off x="1389577" y="1720840"/>
            <a:ext cx="941284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/>
              <a:t>본 프로젝트의 모든 결과물은 아래 조건을 준수하였습니다</a:t>
            </a:r>
            <a:r>
              <a:rPr lang="en-US" altLang="ko-KR" sz="2400" b="1" dirty="0"/>
              <a:t>.</a:t>
            </a:r>
          </a:p>
          <a:p>
            <a:pPr algn="ctr"/>
            <a:endParaRPr lang="en-US" altLang="ko-KR" sz="2400" b="1" dirty="0"/>
          </a:p>
          <a:p>
            <a:pPr marL="457200" indent="-457200" algn="ctr">
              <a:buAutoNum type="arabicPeriod"/>
            </a:pPr>
            <a:r>
              <a:rPr lang="en-US" altLang="ko-KR" sz="2400" b="1" dirty="0"/>
              <a:t>Python </a:t>
            </a:r>
            <a:r>
              <a:rPr lang="ko-KR" altLang="en-US" sz="2400" b="1" dirty="0"/>
              <a:t>기본 패키지</a:t>
            </a:r>
            <a:r>
              <a:rPr lang="en-US" altLang="ko-KR" sz="2400" b="1" dirty="0"/>
              <a:t>(e.g. </a:t>
            </a:r>
            <a:r>
              <a:rPr lang="en-US" altLang="ko-KR" sz="2400" b="1" dirty="0" err="1"/>
              <a:t>numpy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에서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시작</a:t>
            </a:r>
            <a:endParaRPr lang="en-US" altLang="ko-KR" sz="2400" b="1" dirty="0"/>
          </a:p>
          <a:p>
            <a:pPr marL="457200" indent="-457200" algn="ctr">
              <a:buAutoNum type="arabicPeriod"/>
            </a:pPr>
            <a:r>
              <a:rPr lang="ko-KR" altLang="en-US" sz="2400" b="1" dirty="0" err="1"/>
              <a:t>하이레벨</a:t>
            </a:r>
            <a:r>
              <a:rPr lang="ko-KR" altLang="en-US" sz="2400" b="1" dirty="0"/>
              <a:t> 패키지 미사용</a:t>
            </a:r>
            <a:r>
              <a:rPr lang="en-US" altLang="ko-KR" sz="2400" b="1" dirty="0"/>
              <a:t>(e.g. </a:t>
            </a:r>
            <a:r>
              <a:rPr lang="en-US" altLang="ko-KR" sz="2400" b="1" dirty="0" err="1"/>
              <a:t>TeNPy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torch.nn</a:t>
            </a:r>
            <a:r>
              <a:rPr lang="en-US" altLang="ko-KR" sz="2400" b="1" dirty="0"/>
              <a:t>)</a:t>
            </a:r>
          </a:p>
          <a:p>
            <a:pPr marL="457200" indent="-457200" algn="ctr">
              <a:buAutoNum type="arabicPeriod"/>
            </a:pPr>
            <a:r>
              <a:rPr lang="en-US" altLang="ko-KR" sz="2400" b="1" dirty="0"/>
              <a:t>Laptop / Desktop </a:t>
            </a:r>
            <a:r>
              <a:rPr lang="ko-KR" altLang="en-US" sz="2400" b="1" dirty="0"/>
              <a:t>수준의 컴퓨팅 자원 활용</a:t>
            </a:r>
            <a:endParaRPr lang="en-US" altLang="ko-KR" sz="2400" b="1" dirty="0"/>
          </a:p>
          <a:p>
            <a:pPr marL="457200" indent="-457200" algn="ctr">
              <a:buAutoNum type="arabicPeriod"/>
            </a:pPr>
            <a:r>
              <a:rPr lang="en-US" altLang="ko-KR" sz="2400" b="1" dirty="0"/>
              <a:t>CPU</a:t>
            </a:r>
            <a:r>
              <a:rPr lang="ko-KR" altLang="en-US" sz="2400" b="1" dirty="0"/>
              <a:t>와 </a:t>
            </a:r>
            <a:r>
              <a:rPr lang="en-US" altLang="ko-KR" sz="2400" b="1" dirty="0"/>
              <a:t>CUDA</a:t>
            </a:r>
            <a:r>
              <a:rPr lang="ko-KR" altLang="en-US" sz="2400" b="1" dirty="0"/>
              <a:t>에서 모두 작동하도록 설계</a:t>
            </a:r>
            <a:endParaRPr lang="en-US" altLang="ko-KR" sz="2400" b="1" dirty="0"/>
          </a:p>
          <a:p>
            <a:pPr marL="457200" indent="-457200" algn="ctr">
              <a:buAutoNum type="arabicPeriod"/>
            </a:pPr>
            <a:endParaRPr lang="en-US" altLang="ko-KR" sz="2400" b="1" dirty="0"/>
          </a:p>
          <a:p>
            <a:pPr marL="457200" indent="-457200" algn="ctr">
              <a:buAutoNum type="arabicPeriod"/>
            </a:pP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 err="1"/>
              <a:t>וְהָי</a:t>
            </a:r>
            <a:r>
              <a:rPr lang="ko-KR" altLang="en-US" sz="2400" b="1" dirty="0"/>
              <a:t>ָ֣</a:t>
            </a:r>
            <a:r>
              <a:rPr lang="ko-KR" altLang="en-US" sz="2400" b="1" dirty="0" err="1"/>
              <a:t>ה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רֵאש</a:t>
            </a:r>
            <a:r>
              <a:rPr lang="ko-KR" altLang="en-US" sz="2400" b="1" dirty="0"/>
              <a:t>ִׁ</a:t>
            </a:r>
            <a:r>
              <a:rPr lang="ko-KR" altLang="en-US" sz="2400" b="1" dirty="0" err="1"/>
              <a:t>יתְך</a:t>
            </a:r>
            <a:r>
              <a:rPr lang="ko-KR" altLang="en-US" sz="2400" b="1" dirty="0"/>
              <a:t>ָ֣ </a:t>
            </a:r>
            <a:r>
              <a:rPr lang="ko-KR" altLang="en-US" sz="2400" b="1" dirty="0" err="1"/>
              <a:t>מִצְע</a:t>
            </a:r>
            <a:r>
              <a:rPr lang="ko-KR" altLang="en-US" sz="2400" b="1" dirty="0"/>
              <a:t>ָ֑</a:t>
            </a:r>
            <a:r>
              <a:rPr lang="ko-KR" altLang="en-US" sz="2400" b="1" dirty="0" err="1"/>
              <a:t>ר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ו</a:t>
            </a:r>
            <a:r>
              <a:rPr lang="ko-KR" altLang="en-US" sz="2400" b="1" dirty="0"/>
              <a:t>ְ֝</a:t>
            </a:r>
            <a:r>
              <a:rPr lang="ko-KR" altLang="en-US" sz="2400" b="1" dirty="0" err="1"/>
              <a:t>אַחֲרִיתְך</a:t>
            </a:r>
            <a:r>
              <a:rPr lang="ko-KR" altLang="en-US" sz="2400" b="1" dirty="0"/>
              <a:t>ָ֗ </a:t>
            </a:r>
            <a:r>
              <a:rPr lang="ko-KR" altLang="en-US" sz="2400" b="1" dirty="0" err="1"/>
              <a:t>יִש</a:t>
            </a:r>
            <a:r>
              <a:rPr lang="ko-KR" altLang="en-US" sz="2400" b="1" dirty="0"/>
              <a:t>ְׂ</a:t>
            </a:r>
            <a:r>
              <a:rPr lang="ko-KR" altLang="en-US" sz="2400" b="1" dirty="0" err="1"/>
              <a:t>ג</a:t>
            </a:r>
            <a:r>
              <a:rPr lang="ko-KR" altLang="en-US" sz="2400" b="1" dirty="0"/>
              <a:t>ֶּ֥</a:t>
            </a:r>
            <a:r>
              <a:rPr lang="ko-KR" altLang="en-US" sz="2400" b="1" dirty="0" err="1"/>
              <a:t>ה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מְא</a:t>
            </a:r>
            <a:r>
              <a:rPr lang="ko-KR" altLang="en-US" sz="2400" b="1" dirty="0"/>
              <a:t>ֹֽ</a:t>
            </a:r>
            <a:r>
              <a:rPr lang="ko-KR" altLang="en-US" sz="2400" b="1" dirty="0" err="1"/>
              <a:t>ד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네 시작은 미약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微弱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하였으나 네 나중은 심히 창대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昌大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하리라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욥기 </a:t>
            </a:r>
            <a:r>
              <a:rPr lang="en-US" altLang="ko-KR" sz="2400" b="1" dirty="0"/>
              <a:t>8</a:t>
            </a:r>
            <a:r>
              <a:rPr lang="ko-KR" altLang="en-US" sz="2400" b="1" dirty="0"/>
              <a:t>장 </a:t>
            </a:r>
            <a:r>
              <a:rPr lang="en-US" altLang="ko-KR" sz="2400" b="1" dirty="0"/>
              <a:t>7</a:t>
            </a:r>
            <a:r>
              <a:rPr lang="ko-KR" altLang="en-US" sz="2400" b="1" dirty="0"/>
              <a:t>절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개역 성경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39C08-DCE3-006B-3C0D-98A2C49D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300" y="4106666"/>
            <a:ext cx="2069400" cy="60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2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B0D09B-A7FD-3E45-6AF0-F8E9F167E2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3A8E6-4638-08DB-B5B2-E6028B8314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27216" y="767595"/>
            <a:ext cx="7537566" cy="50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745BD0B-9746-2DD6-94CE-4FFC5343B331}"/>
                  </a:ext>
                </a:extLst>
              </p:cNvPr>
              <p:cNvSpPr txBox="1"/>
              <p:nvPr/>
            </p:nvSpPr>
            <p:spPr>
              <a:xfrm>
                <a:off x="2360426" y="5833376"/>
                <a:ext cx="7471148" cy="956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Anti-ferromagnetic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&gt;1,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</m:oMath>
                </a14:m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Tomonaga-Luttinger Liquid (TLL, Gapless) :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−1&lt;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&lt;1,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</m:oMath>
                </a14:m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Ferromagnetic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&lt;−1,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745BD0B-9746-2DD6-94CE-4FFC5343B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426" y="5833376"/>
                <a:ext cx="7471148" cy="956031"/>
              </a:xfrm>
              <a:prstGeom prst="rect">
                <a:avLst/>
              </a:prstGeom>
              <a:blipFill>
                <a:blip r:embed="rId3"/>
                <a:stretch>
                  <a:fillRect b="-50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082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18940-32D3-887A-2881-E9513F4F28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30B661-0F85-E796-7D6F-1F00EDF626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69590" y="758170"/>
            <a:ext cx="7452818" cy="50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5AB950-0E22-516F-91AD-BE997AF26D37}"/>
                  </a:ext>
                </a:extLst>
              </p:cNvPr>
              <p:cNvSpPr txBox="1"/>
              <p:nvPr/>
            </p:nvSpPr>
            <p:spPr>
              <a:xfrm>
                <a:off x="2360426" y="5833377"/>
                <a:ext cx="7471148" cy="956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Anti-ferromagnetic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</m:oMath>
                </a14:m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Tomonaga-Luttinger Liquid (TLL, Gapless) :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</m:oMath>
                </a14:m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Ferromagnetic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5AB950-0E22-516F-91AD-BE997AF26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426" y="5833377"/>
                <a:ext cx="7471148" cy="956031"/>
              </a:xfrm>
              <a:prstGeom prst="rect">
                <a:avLst/>
              </a:prstGeom>
              <a:blipFill>
                <a:blip r:embed="rId3"/>
                <a:stretch>
                  <a:fillRect b="-50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792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63DB74-66EC-EA69-752C-F007855E31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24633-F326-8FB8-EA50-B72B3EDEEA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63952"/>
            <a:ext cx="12191999" cy="4330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05D138-F209-89BE-270C-EB05D9A02879}"/>
                  </a:ext>
                </a:extLst>
              </p:cNvPr>
              <p:cNvSpPr txBox="1"/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Spin correlation function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05D138-F209-89BE-270C-EB05D9A02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blipFill>
                <a:blip r:embed="rId3"/>
                <a:stretch>
                  <a:fillRect l="-377" b="-4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706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0100-69CE-CC51-D6A3-A215B19B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C5E4F9-5EA3-E078-5DF5-D93B1618D1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EDE9B-E6AF-41DC-A04B-24AE17FB8A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63952"/>
            <a:ext cx="12191999" cy="4330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CE5305-6573-DFCD-0CA9-FE2BEEC7AC48}"/>
                  </a:ext>
                </a:extLst>
              </p:cNvPr>
              <p:cNvSpPr txBox="1"/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Spin correlation function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CE5305-6573-DFCD-0CA9-FE2BEEC7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blipFill>
                <a:blip r:embed="rId3"/>
                <a:stretch>
                  <a:fillRect l="-377" b="-4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132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78409-762A-2F14-2C3F-6EF36868D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DF9CC4-892B-FFED-D22D-03C13A784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953EB-8B65-0E5D-2C6D-D8390978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63952"/>
            <a:ext cx="12191999" cy="4330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071B87-A2F7-5CF4-2FC3-FC820FF305D5}"/>
                  </a:ext>
                </a:extLst>
              </p:cNvPr>
              <p:cNvSpPr txBox="1"/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Spin correlation function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071B87-A2F7-5CF4-2FC3-FC820FF30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blipFill>
                <a:blip r:embed="rId3"/>
                <a:stretch>
                  <a:fillRect l="-377" b="-4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131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F2421-8778-213F-2F61-1000524AB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B6657A-0373-33E6-8FE9-0B537A396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6257D-4F82-3A27-A082-6F14E85413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63952"/>
            <a:ext cx="12191999" cy="4330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41EA3D-FED0-C292-1F59-89564E6DB8E0}"/>
                  </a:ext>
                </a:extLst>
              </p:cNvPr>
              <p:cNvSpPr txBox="1"/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Spin correlation function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41EA3D-FED0-C292-1F59-89564E6DB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blipFill>
                <a:blip r:embed="rId3"/>
                <a:stretch>
                  <a:fillRect l="-377" b="-4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949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709BE-D1EF-A659-DF73-D585A8513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10C28E-2B6A-D173-5A97-C05DF4D9B4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6B82C-6EEA-B73E-962B-CFC91A05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63952"/>
            <a:ext cx="12191999" cy="4330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C5C18-19B1-EC9E-193D-4DA5E3996F18}"/>
                  </a:ext>
                </a:extLst>
              </p:cNvPr>
              <p:cNvSpPr txBox="1"/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Spin correlation function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C5C18-19B1-EC9E-193D-4DA5E3996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blipFill>
                <a:blip r:embed="rId3"/>
                <a:stretch>
                  <a:fillRect l="-377" b="-4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899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A374-827E-863A-B3F8-37F137A6AF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B85B0-4073-266D-DC7F-F36005D3D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952"/>
            <a:ext cx="12192000" cy="4330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8283DC-A288-5AE1-1FA0-30F56F7264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63952"/>
            <a:ext cx="12191999" cy="4330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64543E-C828-C84B-2837-DA1752DAEBC0}"/>
                  </a:ext>
                </a:extLst>
              </p:cNvPr>
              <p:cNvSpPr txBox="1"/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Spin correlation function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64543E-C828-C84B-2837-DA1752DAE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blipFill>
                <a:blip r:embed="rId4"/>
                <a:stretch>
                  <a:fillRect l="-377" b="-4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616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8C1AD8-9062-5364-DFC5-CD5A6507F0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chain: Luttinger parameters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BF038-7E9F-94FD-5E0D-337E86367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04" y="1203735"/>
            <a:ext cx="5242363" cy="39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CD6DA-9FCE-D05B-604D-266D5966B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62" y="1203735"/>
            <a:ext cx="5250428" cy="39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C8E328-7AE5-9E29-E0E4-529C841FEEED}"/>
                  </a:ext>
                </a:extLst>
              </p:cNvPr>
              <p:cNvSpPr txBox="1"/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Spin correlation function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C8E328-7AE5-9E29-E0E4-529C841FE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blipFill>
                <a:blip r:embed="rId4"/>
                <a:stretch>
                  <a:fillRect l="-377" b="-4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63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48E91D4-67A7-CAF2-447A-AD1A77BD7E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</a:t>
            </a:r>
            <a:endParaRPr lang="ko-KR" altLang="en-US" dirty="0"/>
          </a:p>
        </p:txBody>
      </p:sp>
      <p:pic>
        <p:nvPicPr>
          <p:cNvPr id="33" name="그림 32" descr="\documentclass{article}&#10;\usepackage{amsmath}&#10;\pagestyle{empty}&#10;\begin{document}&#10;&#10;\begin{align*}&#10;&amp;H_\mathrm{Hubbard} = -\sum_{i=1}^{L-1}\sum_{\sigma=\uparrow,\downarrow}\left[c^\dagger_{i+1,\sigma}c_{i,\sigma}+c^\dagger_{i,\sigma}c_{i+1,\sigma}\right]+U\sum_{i=1}^{L}{n_{i,\uparrow}n_{i,\downarrow}-\mu\sum_{i=1}^{L}n_i}&#10;\end{align*}&#10;&#10;\end{document}" title="IguanaTex Picture Display">
            <a:extLst>
              <a:ext uri="{FF2B5EF4-FFF2-40B4-BE49-F238E27FC236}">
                <a16:creationId xmlns:a16="http://schemas.microsoft.com/office/drawing/2014/main" id="{056241CF-9DD5-3609-06CE-1F9FA62851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6654" y="831155"/>
            <a:ext cx="8048761" cy="778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9CEAEF-29E4-4842-0DD2-638776AC4BE7}"/>
                  </a:ext>
                </a:extLst>
              </p:cNvPr>
              <p:cNvSpPr txBox="1"/>
              <p:nvPr/>
            </p:nvSpPr>
            <p:spPr>
              <a:xfrm>
                <a:off x="456678" y="3762744"/>
                <a:ext cx="10025927" cy="3042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U(1) spin symmetry + U(1) charge symmetry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1600" dirty="0"/>
                  <a:t> Number of electrons and spin is a good quantum number</a:t>
                </a:r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SU(2) spin symmetry since there is no external magnetic field</a:t>
                </a:r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Particle-hole symmetry when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1600" dirty="0"/>
                  <a:t> Half filling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−1=0</m:t>
                    </m:r>
                  </m:oMath>
                </a14:m>
                <a:r>
                  <a:rPr lang="en-US" altLang="ko-KR" sz="1600" dirty="0"/>
                  <a:t> and SU(2) charge symmetry (for even L)</a:t>
                </a:r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Spin (connected) correlation functions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600" b="0" dirty="0"/>
                  <a:t>at half filling</a:t>
                </a:r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Charge (connected) correlation functions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600" dirty="0"/>
                  <a:t> polynomial vs exponential decay</a:t>
                </a:r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Charge gap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gs</m:t>
                        </m:r>
                      </m:sub>
                    </m:sSub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gs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/>
                  <a:t> for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1600" dirty="0"/>
                  <a:t> occupied electrons: insulator vs metal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9CEAEF-29E4-4842-0DD2-638776AC4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78" y="3762744"/>
                <a:ext cx="10025927" cy="3042436"/>
              </a:xfrm>
              <a:prstGeom prst="rect">
                <a:avLst/>
              </a:prstGeom>
              <a:blipFill>
                <a:blip r:embed="rId5"/>
                <a:stretch>
                  <a:fillRect l="-365" t="-601" b="-8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\documentclass{article}&#10;\usepackage{amsmath}&#10;\usepackage{amssymb}&#10;\pagestyle{empty}&#10;\begin{document}&#10;&#10;\begin{align*}&#10;\begin{bmatrix}&#10;\mathbb{I} &amp; &amp; &amp; &amp; &amp; \\&#10;Zc_{i,\uparrow} &amp; &amp; &amp; &amp; &amp; \\&#10;c_{i,\uparrow}^\dagger Z &amp; &amp; &amp; &amp; &amp; \\&#10;Zc_{i,\downarrow} &amp; &amp; &amp; &amp; &amp; \\&#10;c_{i,\downarrow}^\dagger Z &amp; &amp; &amp; &amp; &amp; \\&#10;Un_{i,\uparrow}n_{i,\downarrow}-\mu\left(n_{i,\uparrow}+n_{i,\downarrow}\right) &amp; -c_{i,\uparrow}^\dagger &amp; -c_{i,\uparrow} &amp; -c_{i,\downarrow}^\dagger &amp; -c_{i,\downarrow} &amp; I&#10;\end{bmatrix}&#10;\end{align*}&#10;&#10;\end{document}" title="IguanaTex Picture Display">
            <a:extLst>
              <a:ext uri="{FF2B5EF4-FFF2-40B4-BE49-F238E27FC236}">
                <a16:creationId xmlns:a16="http://schemas.microsoft.com/office/drawing/2014/main" id="{C85A277A-D5D4-7236-4F1A-A54DEC87D4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6654" y="1689654"/>
            <a:ext cx="6595049" cy="197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02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99B61B-E517-81E5-2E39-5A18A0C4EF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DMRG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 </a:t>
            </a:r>
            <a:r>
              <a:rPr lang="en-US" altLang="ko-KR" dirty="0"/>
              <a:t>on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68B2B-5101-9902-E370-87651ABA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297" y="863481"/>
            <a:ext cx="6283406" cy="591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23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55407-94FA-BEA5-B6C3-87B19E187C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fillings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7353E-30CB-A1E3-5264-68498EB6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70" y="1090612"/>
            <a:ext cx="5242358" cy="39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91E78-9C9E-B5B3-2857-34FAB4754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68" y="1090612"/>
            <a:ext cx="5242362" cy="39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428FCE-8F9D-F23F-8997-DBC55B49969D}"/>
              </a:ext>
            </a:extLst>
          </p:cNvPr>
          <p:cNvSpPr txBox="1"/>
          <p:nvPr/>
        </p:nvSpPr>
        <p:spPr>
          <a:xfrm>
            <a:off x="4734894" y="5512865"/>
            <a:ext cx="2722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Filling vs Chemical potential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94063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BA57D-8293-8AE8-6101-F544A665A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61548-4837-8558-1332-7B02319640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ground state energy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8514B-8A53-A57D-5FE5-5B5C426AA4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2378" y="1091828"/>
            <a:ext cx="5239141" cy="3957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CBD19-2301-5706-BD78-D58170CF9C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78868" y="1091827"/>
            <a:ext cx="5242362" cy="39575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9FCF95-0628-4A3A-9502-B4C10B3210CC}"/>
              </a:ext>
            </a:extLst>
          </p:cNvPr>
          <p:cNvSpPr txBox="1"/>
          <p:nvPr/>
        </p:nvSpPr>
        <p:spPr>
          <a:xfrm>
            <a:off x="3587150" y="5512865"/>
            <a:ext cx="5017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Filling vs Ground state energy and double occupancy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15400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8822F4-516C-E2CE-20AD-20C17C976F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von Neumann entropy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AFA451-6614-D7B8-656F-6D7708CED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1090612"/>
            <a:ext cx="6191250" cy="4676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296283-4D60-7234-6DCE-875847FCE91A}"/>
              </a:ext>
            </a:extLst>
          </p:cNvPr>
          <p:cNvSpPr txBox="1"/>
          <p:nvPr/>
        </p:nvSpPr>
        <p:spPr>
          <a:xfrm>
            <a:off x="4762147" y="6003059"/>
            <a:ext cx="2667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Filling vs Neumann entropy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00055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D32AEE-FC39-1661-55A8-75B35263D5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35ACF2-5304-C332-914F-BA9974A0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5986" y="840859"/>
            <a:ext cx="8180027" cy="550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4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D1BA2F-B9A9-3625-C82F-E643CA9090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charge gap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72A64-2CDE-AE49-F5D7-765B4A7A27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95612" y="1090612"/>
            <a:ext cx="6200775" cy="4676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DA6E92-4FC6-61C3-0905-7DD37BBF33B9}"/>
              </a:ext>
            </a:extLst>
          </p:cNvPr>
          <p:cNvSpPr txBox="1"/>
          <p:nvPr/>
        </p:nvSpPr>
        <p:spPr>
          <a:xfrm>
            <a:off x="3905713" y="6012815"/>
            <a:ext cx="5134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Mott insulator at half filling, Metal (Luttinger liquid) else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86589-4FB8-36CE-77F0-BA45AF4E14A2}"/>
              </a:ext>
            </a:extLst>
          </p:cNvPr>
          <p:cNvSpPr txBox="1"/>
          <p:nvPr/>
        </p:nvSpPr>
        <p:spPr>
          <a:xfrm>
            <a:off x="9363698" y="1847740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Lieb et al., </a:t>
            </a:r>
            <a:r>
              <a:rPr lang="en-US" altLang="ko-KR" sz="1600" i="1" dirty="0"/>
              <a:t>PRL</a:t>
            </a:r>
            <a:r>
              <a:rPr lang="en-US" altLang="ko-KR" sz="1600" dirty="0"/>
              <a:t> (1958)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5850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2988C7-813D-7267-1718-3B056DE54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correlations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DADD0E-3C12-EEBF-DB2E-BFFBA2CFC0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751" y="957523"/>
            <a:ext cx="7264496" cy="4942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0CAB55-3AA6-6A03-06CD-851F4D17613F}"/>
                  </a:ext>
                </a:extLst>
              </p:cNvPr>
              <p:cNvSpPr txBox="1"/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Spin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400" b="0" dirty="0"/>
                  <a:t>at half filling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Charge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400" dirty="0"/>
                  <a:t> polynomial vs exponential decay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0CAB55-3AA6-6A03-06CD-851F4D176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blipFill>
                <a:blip r:embed="rId3"/>
                <a:stretch>
                  <a:fillRect b="-5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656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E2876-D783-04C2-F275-026211A7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4906B931-A55F-B23D-EEA8-ACAB7AA47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correlations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364E3C-0D84-EE99-AA15-99072D8352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751" y="957523"/>
            <a:ext cx="7264496" cy="4942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39E2AF-7FDD-DED4-D862-7FEB178984B7}"/>
                  </a:ext>
                </a:extLst>
              </p:cNvPr>
              <p:cNvSpPr txBox="1"/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Spin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400" b="0" dirty="0"/>
                  <a:t>at half filling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Charge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400" dirty="0"/>
                  <a:t> polynomial vs exponential decay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39E2AF-7FDD-DED4-D862-7FEB17898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blipFill>
                <a:blip r:embed="rId3"/>
                <a:stretch>
                  <a:fillRect b="-5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4124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F2984-F3EB-5388-6DFD-B7A8D3895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840EFE06-B9E8-4AA3-5A67-5B589DF4D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correlations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B13B2B9-7226-2746-2DF5-AC20F6780A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752" y="957523"/>
            <a:ext cx="7264496" cy="4942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6DBFDC-E732-2CA0-838E-B061596AFF1E}"/>
                  </a:ext>
                </a:extLst>
              </p:cNvPr>
              <p:cNvSpPr txBox="1"/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Spin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400" b="0" dirty="0"/>
                  <a:t>at half filling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Charge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400" dirty="0"/>
                  <a:t> polynomial vs exponential decay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6DBFDC-E732-2CA0-838E-B061596AF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blipFill>
                <a:blip r:embed="rId3"/>
                <a:stretch>
                  <a:fillRect b="-5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407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D3EE0-4654-79BA-E0E8-7D6152D6D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B7BFB49B-7175-F9CA-D828-C0356FF290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correlations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7CBEC5-F5B1-1563-6CB7-4878E53139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751" y="957523"/>
            <a:ext cx="7264496" cy="4942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7C3D6A-53DB-5E3B-0D46-301441B8A66B}"/>
                  </a:ext>
                </a:extLst>
              </p:cNvPr>
              <p:cNvSpPr txBox="1"/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Spin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400" b="0" dirty="0"/>
                  <a:t>at half filling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Charge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400" dirty="0"/>
                  <a:t> polynomial vs exponential decay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7C3D6A-53DB-5E3B-0D46-301441B8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blipFill>
                <a:blip r:embed="rId3"/>
                <a:stretch>
                  <a:fillRect b="-5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162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B0F2A-C4EF-F684-A884-81B5EB7A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FF247055-4EEA-74D4-E415-7A10AD16DE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correlations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2C209F5-75DE-363D-107C-C6713886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751" y="957523"/>
            <a:ext cx="7264496" cy="4942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E82C6C-F8A9-908A-EFA7-A43696F226F5}"/>
                  </a:ext>
                </a:extLst>
              </p:cNvPr>
              <p:cNvSpPr txBox="1"/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Spin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400" b="0" dirty="0"/>
                  <a:t>at half filling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Charge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400" dirty="0"/>
                  <a:t> polynomial vs exponential decay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E82C6C-F8A9-908A-EFA7-A43696F22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blipFill>
                <a:blip r:embed="rId3"/>
                <a:stretch>
                  <a:fillRect b="-5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123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 1">
            <a:extLst>
              <a:ext uri="{FF2B5EF4-FFF2-40B4-BE49-F238E27FC236}">
                <a16:creationId xmlns:a16="http://schemas.microsoft.com/office/drawing/2014/main" id="{192B4E2D-E9C4-65C2-F289-0CB77AF18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844" y="4428592"/>
            <a:ext cx="7396907" cy="49774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ko-KR" dirty="0"/>
              <a:t>Heisenberg XXZ chain (SungBin Lee)</a:t>
            </a:r>
            <a:endParaRPr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CF50B4-9FFE-9275-DEBC-99C7D650C9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Solving quantum</a:t>
            </a:r>
            <a:r>
              <a:rPr lang="ko-KR" altLang="en-US" dirty="0"/>
              <a:t> </a:t>
            </a:r>
            <a:r>
              <a:rPr lang="en-US" altLang="ko-KR" dirty="0"/>
              <a:t>many-body</a:t>
            </a:r>
            <a:r>
              <a:rPr lang="ko-KR" altLang="en-US" dirty="0"/>
              <a:t> </a:t>
            </a:r>
            <a:r>
              <a:rPr lang="en-US" altLang="ko-KR" dirty="0"/>
              <a:t>Hamiltonians with DMRG</a:t>
            </a:r>
            <a:endParaRPr lang="ko-KR" altLang="en-US" dirty="0"/>
          </a:p>
        </p:txBody>
      </p:sp>
      <p:sp>
        <p:nvSpPr>
          <p:cNvPr id="5" name="Text Placeholder 1 2">
            <a:extLst>
              <a:ext uri="{FF2B5EF4-FFF2-40B4-BE49-F238E27FC236}">
                <a16:creationId xmlns:a16="http://schemas.microsoft.com/office/drawing/2014/main" id="{619EB664-3EEC-B6F3-38CB-43877259E530}"/>
              </a:ext>
            </a:extLst>
          </p:cNvPr>
          <p:cNvSpPr txBox="1">
            <a:spLocks/>
          </p:cNvSpPr>
          <p:nvPr/>
        </p:nvSpPr>
        <p:spPr>
          <a:xfrm>
            <a:off x="168844" y="5495396"/>
            <a:ext cx="7938208" cy="497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Malgun Gothic"/>
              <a:buChar char="■"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Single-orbital Fermi-Hubbard model (SungBin Lee)</a:t>
            </a:r>
            <a:endParaRPr lang="ko-KR" altLang="en-US" dirty="0"/>
          </a:p>
        </p:txBody>
      </p:sp>
      <p:sp>
        <p:nvSpPr>
          <p:cNvPr id="6" name="Text Placeholder 1 3">
            <a:extLst>
              <a:ext uri="{FF2B5EF4-FFF2-40B4-BE49-F238E27FC236}">
                <a16:creationId xmlns:a16="http://schemas.microsoft.com/office/drawing/2014/main" id="{BF0ED112-AA73-C548-1E01-DC0A2B09B27B}"/>
              </a:ext>
            </a:extLst>
          </p:cNvPr>
          <p:cNvSpPr txBox="1">
            <a:spLocks/>
          </p:cNvSpPr>
          <p:nvPr/>
        </p:nvSpPr>
        <p:spPr>
          <a:xfrm>
            <a:off x="168843" y="949309"/>
            <a:ext cx="8645218" cy="497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Malgun Gothic"/>
              <a:buChar char="■"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Next-nearest neighborhood Ising model (SungBin Lee)</a:t>
            </a:r>
            <a:endParaRPr lang="ko-KR" altLang="en-US" dirty="0"/>
          </a:p>
        </p:txBody>
      </p:sp>
      <p:sp>
        <p:nvSpPr>
          <p:cNvPr id="7" name="Text Placeholder 1 4">
            <a:extLst>
              <a:ext uri="{FF2B5EF4-FFF2-40B4-BE49-F238E27FC236}">
                <a16:creationId xmlns:a16="http://schemas.microsoft.com/office/drawing/2014/main" id="{740DDA15-7D61-F34B-29A0-F8A7518E39F0}"/>
              </a:ext>
            </a:extLst>
          </p:cNvPr>
          <p:cNvSpPr txBox="1">
            <a:spLocks/>
          </p:cNvSpPr>
          <p:nvPr/>
        </p:nvSpPr>
        <p:spPr>
          <a:xfrm>
            <a:off x="168843" y="3302890"/>
            <a:ext cx="9012864" cy="497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Malgun Gothic"/>
              <a:buChar char="■"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XY model with area-law of entanglement  (</a:t>
            </a:r>
            <a:r>
              <a:rPr lang="en-US" altLang="ko-KR" dirty="0" err="1"/>
              <a:t>JunSoo</a:t>
            </a:r>
            <a:r>
              <a:rPr lang="en-US" altLang="ko-KR" dirty="0"/>
              <a:t> Kim)</a:t>
            </a:r>
            <a:endParaRPr lang="ko-KR" altLang="en-US" dirty="0"/>
          </a:p>
        </p:txBody>
      </p:sp>
      <p:sp>
        <p:nvSpPr>
          <p:cNvPr id="8" name="Text Placeholder 1 5">
            <a:extLst>
              <a:ext uri="{FF2B5EF4-FFF2-40B4-BE49-F238E27FC236}">
                <a16:creationId xmlns:a16="http://schemas.microsoft.com/office/drawing/2014/main" id="{1FC86064-62A1-CE48-CA2C-F3F55828BE8A}"/>
              </a:ext>
            </a:extLst>
          </p:cNvPr>
          <p:cNvSpPr txBox="1">
            <a:spLocks/>
          </p:cNvSpPr>
          <p:nvPr/>
        </p:nvSpPr>
        <p:spPr>
          <a:xfrm>
            <a:off x="168843" y="2035383"/>
            <a:ext cx="7396907" cy="497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Malgun Gothic"/>
              <a:buChar char="■"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 err="1"/>
              <a:t>Dzyaloshinskii</a:t>
            </a:r>
            <a:r>
              <a:rPr lang="en-US" altLang="ko-KR" dirty="0"/>
              <a:t> Moriya Ising model (</a:t>
            </a:r>
            <a:r>
              <a:rPr lang="en-US" altLang="ko-KR" dirty="0" err="1"/>
              <a:t>Sehyun</a:t>
            </a:r>
            <a:r>
              <a:rPr lang="en-US" altLang="ko-KR" dirty="0"/>
              <a:t> Oh)</a:t>
            </a:r>
            <a:endParaRPr lang="ko-KR" altLang="en-US" dirty="0"/>
          </a:p>
        </p:txBody>
      </p:sp>
      <p:pic>
        <p:nvPicPr>
          <p:cNvPr id="9" name="Picture 8" descr="\documentclass{article}&#10;\usepackage{amsmath}&#10;\pagestyle{empty}&#10;\begin{document}&#10;&#10;\begin{align*}&#10;&amp;H_\mathrm{Heisenberg}=\sum_{\langle i,j\rangle}\left[S_i^xS_j^x+S_i^yS_j^y+\Delta_\mathrm{ZZ}S_i^zS_j^z\right]-h\sum_i S_i^z&#10;\end{align*}&#10;&#10;\end{document}" title="IguanaTex Picture Display">
            <a:extLst>
              <a:ext uri="{FF2B5EF4-FFF2-40B4-BE49-F238E27FC236}">
                <a16:creationId xmlns:a16="http://schemas.microsoft.com/office/drawing/2014/main" id="{FDFE047D-9B30-CF89-E578-B57AF5842D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1206" y="4912916"/>
            <a:ext cx="6159235" cy="598857"/>
          </a:xfrm>
          <a:prstGeom prst="rect">
            <a:avLst/>
          </a:prstGeom>
        </p:spPr>
      </p:pic>
      <p:pic>
        <p:nvPicPr>
          <p:cNvPr id="10" name="그림 32" descr="\documentclass{article}&#10;\usepackage{amsmath}&#10;\pagestyle{empty}&#10;\begin{document}&#10;&#10;\begin{align*}&#10;&amp;H_\mathrm{Hubbard} = -\sum_{i=1}^{L-1}\sum_{\sigma=\uparrow,\downarrow}\left[c^\dagger_{i+1,\sigma}c_{i,\sigma}+c^\dagger_{i,\sigma}c_{i+1,\sigma}\right]+U\sum_{i=1}^{L}{n_{i,\uparrow}n_{i,\downarrow}-\mu\sum_{i=1}^{L}n_i}&#10;\end{align*}&#10;&#10;\end{document}" title="IguanaTex Picture Display">
            <a:extLst>
              <a:ext uri="{FF2B5EF4-FFF2-40B4-BE49-F238E27FC236}">
                <a16:creationId xmlns:a16="http://schemas.microsoft.com/office/drawing/2014/main" id="{9A8C58AD-F36A-6022-00D0-0DEC5048B51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11206" y="5908283"/>
            <a:ext cx="8048761" cy="778667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\begin{align*}&#10;H_\mathrm{nnnIsing}=J_1\sum_{\langle i,j\rangle}S_i^zS_j^z+J_2\sum_{\langle\langle i,j\rangle\rangle}S_i^zS_j^z&#10;\end{align*}&#10;&#10;\end{document}" title="IguanaTex Picture Display">
            <a:extLst>
              <a:ext uri="{FF2B5EF4-FFF2-40B4-BE49-F238E27FC236}">
                <a16:creationId xmlns:a16="http://schemas.microsoft.com/office/drawing/2014/main" id="{1067F763-5C5B-61AE-D878-F8235D2158E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1205" y="1447056"/>
            <a:ext cx="4361142" cy="598857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$$&#10;H_\mathrm{XY} = \sum_{\ell=1}^L \left(\frac{J}{2}[(1+\gamma) S_\ell^x S_{\ell+1}^x + (1-\gamma) S_\ell^y S_{\ell+1}^y] + S^z_\ell \right)&#10;$$&#10;&#10;&#10;\end{document}" title="IguanaTex Picture Display">
            <a:extLst>
              <a:ext uri="{FF2B5EF4-FFF2-40B4-BE49-F238E27FC236}">
                <a16:creationId xmlns:a16="http://schemas.microsoft.com/office/drawing/2014/main" id="{9B904F00-5829-453F-42DA-0BAC8B62D74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11207" y="3712594"/>
            <a:ext cx="6012953" cy="7451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5035D1-EE2C-FADB-6B02-B9C9020D22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206" y="2458334"/>
            <a:ext cx="3888919" cy="87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96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E9D0A-236E-6530-B82B-279EB6CDE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BDEDD461-5CBE-ED74-E553-9597B3807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correlations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C1DA347-313D-CFB7-78F8-B1741EAD94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751" y="981232"/>
            <a:ext cx="7264496" cy="4895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9EA12F-DB76-F1F8-C3E1-2087CC72E5B9}"/>
                  </a:ext>
                </a:extLst>
              </p:cNvPr>
              <p:cNvSpPr txBox="1"/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Spin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400" b="0" dirty="0"/>
                  <a:t>at half filling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Charge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400" dirty="0"/>
                  <a:t> polynomial vs exponential decay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9EA12F-DB76-F1F8-C3E1-2087CC72E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blipFill>
                <a:blip r:embed="rId3"/>
                <a:stretch>
                  <a:fillRect b="-5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053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BADD1-8923-D062-44E8-0E96781C2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0E65B86A-72AB-0AE4-2093-A50D343C46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correlations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8D1273-2A9D-E057-4FCF-871F62FDB4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752" y="981232"/>
            <a:ext cx="7264494" cy="4895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0657AB-FA43-F159-8592-BD24E97BB129}"/>
                  </a:ext>
                </a:extLst>
              </p:cNvPr>
              <p:cNvSpPr txBox="1"/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Spin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400" b="0" dirty="0"/>
                  <a:t>at half filling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Charge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400" dirty="0"/>
                  <a:t> polynomial vs exponential decay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0657AB-FA43-F159-8592-BD24E97BB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blipFill>
                <a:blip r:embed="rId3"/>
                <a:stretch>
                  <a:fillRect b="-5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690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936EE-74F9-CC97-25AA-F8F0E603A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827E426-62B0-129B-E2CE-261E7FEE7A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correlations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50BB0FD-29EE-4CDC-DEC0-8847B3C0F2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753" y="981233"/>
            <a:ext cx="7264494" cy="4895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CEF5E3-BE07-2AD1-6295-9AD7E22E299B}"/>
                  </a:ext>
                </a:extLst>
              </p:cNvPr>
              <p:cNvSpPr txBox="1"/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Spin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400" b="0" dirty="0"/>
                  <a:t>at half filling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Charge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400" dirty="0"/>
                  <a:t> polynomial vs exponential decay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CEF5E3-BE07-2AD1-6295-9AD7E22E2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blipFill>
                <a:blip r:embed="rId3"/>
                <a:stretch>
                  <a:fillRect b="-5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988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7712-67C3-443C-4259-CC6BE385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B01F0EA2-E141-46A1-9744-2F2A02CD5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correlations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4DAF14-D501-D27C-1A25-206F83BD89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752" y="981232"/>
            <a:ext cx="7264494" cy="4895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4D4C22-89DA-0359-DDA1-FB01679DC637}"/>
                  </a:ext>
                </a:extLst>
              </p:cNvPr>
              <p:cNvSpPr txBox="1"/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Spin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400" b="0" dirty="0"/>
                  <a:t>at half filling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Charge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400" dirty="0"/>
                  <a:t> polynomial vs exponential decay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4D4C22-89DA-0359-DDA1-FB01679DC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blipFill>
                <a:blip r:embed="rId3"/>
                <a:stretch>
                  <a:fillRect b="-5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8088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0EA5D-2611-B5B5-0245-CD577718D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C395BB77-1A33-2E5A-C48C-76A1F304C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correlations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FABAAE-5AA8-29FD-D48F-A8F230EEF2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752" y="981232"/>
            <a:ext cx="7264494" cy="4895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533468-3791-FCB8-1ADA-8F5CA6165EF2}"/>
                  </a:ext>
                </a:extLst>
              </p:cNvPr>
              <p:cNvSpPr txBox="1"/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Spin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400" b="0" dirty="0"/>
                  <a:t>at half filling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Charge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400" dirty="0"/>
                  <a:t> polynomial vs exponential decay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533468-3791-FCB8-1ADA-8F5CA6165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blipFill>
                <a:blip r:embed="rId3"/>
                <a:stretch>
                  <a:fillRect b="-5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165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7E139C-2CFA-F4E5-6688-04F92734E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DMRG is great !!  Can solve non-trivial problems</a:t>
            </a:r>
            <a:endParaRPr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39AD10-73B5-8BF9-20AE-164F13F19F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Conclusions</a:t>
            </a:r>
            <a:endParaRPr lang="ko-KR" alt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8388DF3-54CB-88EF-21CE-8E5A42DE2AAA}"/>
              </a:ext>
            </a:extLst>
          </p:cNvPr>
          <p:cNvSpPr txBox="1">
            <a:spLocks/>
          </p:cNvSpPr>
          <p:nvPr/>
        </p:nvSpPr>
        <p:spPr>
          <a:xfrm>
            <a:off x="178271" y="1784716"/>
            <a:ext cx="10323189" cy="46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Malgun Gothic"/>
              <a:buChar char="■"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en-US" altLang="ko-KR" dirty="0"/>
              <a:t>2025.06.24(Wed) Computation, Learning, and Physics Final Presentation Group 6</a:t>
            </a:r>
            <a:endParaRPr lang="ko-KR" altLang="en-US" dirty="0"/>
          </a:p>
        </p:txBody>
      </p:sp>
      <p:pic>
        <p:nvPicPr>
          <p:cNvPr id="7" name="Picture 6" descr="A person in a suit and tie&#10;&#10;AI-generated content may be incorrect.">
            <a:extLst>
              <a:ext uri="{FF2B5EF4-FFF2-40B4-BE49-F238E27FC236}">
                <a16:creationId xmlns:a16="http://schemas.microsoft.com/office/drawing/2014/main" id="{5EFC795A-B882-D6A1-59A2-0A3DBDC6A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00" y="2607480"/>
            <a:ext cx="2480381" cy="3107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32DF8E-4D58-4448-9EC3-802F6A0087A2}"/>
              </a:ext>
            </a:extLst>
          </p:cNvPr>
          <p:cNvSpPr txBox="1"/>
          <p:nvPr/>
        </p:nvSpPr>
        <p:spPr>
          <a:xfrm>
            <a:off x="1034421" y="5768757"/>
            <a:ext cx="3105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SungBin Lee</a:t>
            </a:r>
          </a:p>
          <a:p>
            <a:pPr algn="ctr"/>
            <a:r>
              <a:rPr lang="en-US" altLang="ko-KR" sz="1600" dirty="0"/>
              <a:t>Senior</a:t>
            </a:r>
          </a:p>
          <a:p>
            <a:pPr algn="ctr"/>
            <a:r>
              <a:rPr lang="en-US" altLang="ko-KR" sz="1600" dirty="0"/>
              <a:t>Dept. of Physics and Astronomy</a:t>
            </a:r>
            <a:endParaRPr lang="ko-KR" alt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04B61B-E261-3ADA-1497-3B4E2ABB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207" y="2611977"/>
            <a:ext cx="2413115" cy="31025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25EDBB-680C-DD14-93A0-B5246F0F7433}"/>
              </a:ext>
            </a:extLst>
          </p:cNvPr>
          <p:cNvSpPr txBox="1"/>
          <p:nvPr/>
        </p:nvSpPr>
        <p:spPr>
          <a:xfrm>
            <a:off x="4590466" y="5772308"/>
            <a:ext cx="3105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err="1"/>
              <a:t>JunSoo</a:t>
            </a:r>
            <a:r>
              <a:rPr lang="en-US" altLang="ko-KR" sz="1600" b="1" dirty="0"/>
              <a:t> Kim</a:t>
            </a:r>
          </a:p>
          <a:p>
            <a:pPr algn="ctr"/>
            <a:r>
              <a:rPr lang="en-US" altLang="ko-KR" sz="1600" dirty="0"/>
              <a:t>Senior</a:t>
            </a:r>
          </a:p>
          <a:p>
            <a:pPr algn="ctr"/>
            <a:r>
              <a:rPr lang="en-US" altLang="ko-KR" sz="1600" dirty="0"/>
              <a:t>Dept. of Physics and Astronomy</a:t>
            </a:r>
            <a:endParaRPr lang="ko-KR" alt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58B514-7F71-1927-7860-E87526F8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597" y="2607480"/>
            <a:ext cx="2408579" cy="31025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E8E003-F90B-5ACF-0299-78CDCFDD6858}"/>
              </a:ext>
            </a:extLst>
          </p:cNvPr>
          <p:cNvSpPr txBox="1"/>
          <p:nvPr/>
        </p:nvSpPr>
        <p:spPr>
          <a:xfrm>
            <a:off x="8109217" y="5768756"/>
            <a:ext cx="3105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err="1"/>
              <a:t>Sehyun</a:t>
            </a:r>
            <a:r>
              <a:rPr lang="en-US" altLang="ko-KR" sz="1600" b="1" dirty="0"/>
              <a:t> Oh</a:t>
            </a:r>
          </a:p>
          <a:p>
            <a:pPr algn="ctr"/>
            <a:r>
              <a:rPr lang="en-US" altLang="ko-KR" sz="1600" dirty="0"/>
              <a:t>Senior</a:t>
            </a:r>
          </a:p>
          <a:p>
            <a:pPr algn="ctr"/>
            <a:r>
              <a:rPr lang="en-US" altLang="ko-KR" sz="1600" dirty="0"/>
              <a:t>Dept. of Physics and Astronomy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5842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AA08B-9A29-011F-1FC5-1C228F4E0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087468-BC9E-2B08-873B-A8B0D1D26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Next-nearest neighborhood Ising model</a:t>
            </a:r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2B61AC-3045-AD7E-C746-4B0C039C48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/>
        </p:blipFill>
        <p:spPr>
          <a:xfrm>
            <a:off x="575290" y="1172046"/>
            <a:ext cx="4369210" cy="598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640E69-14F5-4497-E172-18312C205279}"/>
              </a:ext>
            </a:extLst>
          </p:cNvPr>
          <p:cNvSpPr txBox="1"/>
          <p:nvPr/>
        </p:nvSpPr>
        <p:spPr>
          <a:xfrm>
            <a:off x="456679" y="2037632"/>
            <a:ext cx="5064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Ferromagnetic, Antiferromagnetic, Frustrated phase</a:t>
            </a:r>
          </a:p>
          <a:p>
            <a:r>
              <a:rPr lang="en-US" altLang="ko-KR" sz="1600" dirty="0"/>
              <a:t>Rich ground state phase properties in a simple model</a:t>
            </a:r>
            <a:endParaRPr lang="ko-KR" altLang="en-US" sz="1600" dirty="0"/>
          </a:p>
        </p:txBody>
      </p:sp>
      <p:pic>
        <p:nvPicPr>
          <p:cNvPr id="11" name="Picture 10" descr="\documentclass{article}&#10;\usepackage{amsmath}&#10;\usepackage{amssymb}&#10;\pagestyle{empty}&#10;\begin{document}&#10;&#10;\begin{align*}&#10;\begin{bmatrix}&#10;\mathbb{I} &amp; &amp; &amp; \\&#10;S_i^z &amp; &amp; &amp; \\&#10;0 &amp; I &amp; &amp; \\&#10;0 &amp; J_1S_i^z &amp; J_2 S_i^z &amp; \mathbb{I}&#10;\end{bmatrix}&#10;\end{align*}&#10;&#10;\end{document}" title="IguanaTex Picture Display">
            <a:extLst>
              <a:ext uri="{FF2B5EF4-FFF2-40B4-BE49-F238E27FC236}">
                <a16:creationId xmlns:a16="http://schemas.microsoft.com/office/drawing/2014/main" id="{A3BA7A85-0266-853A-6188-D92B624A6C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695948" y="1028967"/>
            <a:ext cx="2396952" cy="121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EC670C-C746-AA82-6B1B-E2F3FB0D3A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15418" y="2821257"/>
            <a:ext cx="524236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37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F8752-C5B5-712D-3C40-52EDF87A1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BCE93-FD4B-D773-9FB4-50F4C1A92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Next-nearest neighborhood Ising model: order parameters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9ADBA-AADE-1937-7FC0-0353F497A0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9308" y="1090612"/>
            <a:ext cx="5242362" cy="39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0250C0-83A6-ACC4-7A70-FF86521A9A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0330" y="1090612"/>
            <a:ext cx="5242362" cy="39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A386B2-7926-1684-F4F9-516575FC9CB6}"/>
                  </a:ext>
                </a:extLst>
              </p:cNvPr>
              <p:cNvSpPr txBox="1"/>
              <p:nvPr/>
            </p:nvSpPr>
            <p:spPr>
              <a:xfrm>
                <a:off x="1247336" y="5234901"/>
                <a:ext cx="3859005" cy="4406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Ferromagnetic phase,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&lt;0  &amp; 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&lt;−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A386B2-7926-1684-F4F9-516575FC9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36" y="5234901"/>
                <a:ext cx="3859005" cy="440633"/>
              </a:xfrm>
              <a:prstGeom prst="rect">
                <a:avLst/>
              </a:prstGeom>
              <a:blipFill>
                <a:blip r:embed="rId5"/>
                <a:stretch>
                  <a:fillRect l="-948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808783-3DA0-CE15-9EE7-2C1FF8E638BF}"/>
                  </a:ext>
                </a:extLst>
              </p:cNvPr>
              <p:cNvSpPr txBox="1"/>
              <p:nvPr/>
            </p:nvSpPr>
            <p:spPr>
              <a:xfrm>
                <a:off x="6801927" y="5234901"/>
                <a:ext cx="4025204" cy="4406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Anti-ferromagnetic phase,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&gt;0  &amp; 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808783-3DA0-CE15-9EE7-2C1FF8E63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927" y="5234901"/>
                <a:ext cx="4025204" cy="440633"/>
              </a:xfrm>
              <a:prstGeom prst="rect">
                <a:avLst/>
              </a:prstGeom>
              <a:blipFill>
                <a:blip r:embed="rId6"/>
                <a:stretch>
                  <a:fillRect l="-909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9276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0E04FF-C98F-30E5-3F6D-EC44160DEB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Next-nearest neighborhood Ising model: order parameters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90770-7441-677C-ADAE-A6894132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9308" y="1090612"/>
            <a:ext cx="5242362" cy="3959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00D0-7F16-1C73-E4AF-CCA7308D17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90330" y="1090612"/>
            <a:ext cx="5242362" cy="395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9F4583-A442-CB79-2D77-B498F210FA5B}"/>
                  </a:ext>
                </a:extLst>
              </p:cNvPr>
              <p:cNvSpPr txBox="1"/>
              <p:nvPr/>
            </p:nvSpPr>
            <p:spPr>
              <a:xfrm>
                <a:off x="1025384" y="5234901"/>
                <a:ext cx="4417748" cy="4406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Frustrated phase,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↑, ↑, ↓, ↓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&lt;0  &amp; 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&gt;−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9F4583-A442-CB79-2D77-B498F210F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84" y="5234901"/>
                <a:ext cx="4417748" cy="440633"/>
              </a:xfrm>
              <a:prstGeom prst="rect">
                <a:avLst/>
              </a:prstGeom>
              <a:blipFill>
                <a:blip r:embed="rId4"/>
                <a:stretch>
                  <a:fillRect l="-690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EB1524-E706-07EE-8F1B-B09EC14F808D}"/>
                  </a:ext>
                </a:extLst>
              </p:cNvPr>
              <p:cNvSpPr txBox="1"/>
              <p:nvPr/>
            </p:nvSpPr>
            <p:spPr>
              <a:xfrm>
                <a:off x="6748602" y="5234901"/>
                <a:ext cx="4325818" cy="440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Frustrated phase,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↑, ↓, ↓, ↑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&gt;0  &amp; 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EB1524-E706-07EE-8F1B-B09EC14F8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602" y="5234901"/>
                <a:ext cx="4325818" cy="440633"/>
              </a:xfrm>
              <a:prstGeom prst="rect">
                <a:avLst/>
              </a:prstGeom>
              <a:blipFill>
                <a:blip r:embed="rId5"/>
                <a:stretch>
                  <a:fillRect l="-704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093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7D62E-7C5B-0BE4-B9EF-F3DEB609E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2822AC96-7462-75CC-999B-669E286236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Entanglement Study of the 1D Ising + DM Interaction Model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60CC8-D772-ACBA-8657-042427E8A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593" y="2214198"/>
            <a:ext cx="4084056" cy="3368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580AC-78D2-A2FB-E203-1B389B53D56F}"/>
              </a:ext>
            </a:extLst>
          </p:cNvPr>
          <p:cNvSpPr txBox="1"/>
          <p:nvPr/>
        </p:nvSpPr>
        <p:spPr>
          <a:xfrm>
            <a:off x="482471" y="1121717"/>
            <a:ext cx="78927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1D Ising Model + DM Interaction could induce spiral-FM and spiral-AFM phase and a commensurate - incommensurate quantum phase transition (QPT) at Dc=|J|.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Concurrence quantifies the pairwise entanglement btw two spins</a:t>
            </a:r>
          </a:p>
          <a:p>
            <a:r>
              <a:rPr lang="en-US" sz="1600" dirty="0"/>
              <a:t>Which is an indicator of QPT.</a:t>
            </a:r>
          </a:p>
          <a:p>
            <a:endParaRPr lang="en-US" sz="1600" dirty="0"/>
          </a:p>
          <a:p>
            <a:r>
              <a:rPr lang="en-US" sz="1600" dirty="0"/>
              <a:t>Could we capture QPT with DMRG? (Paper used Lanczos for approx. ED)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6A0898-CF68-969B-D7CB-0BA94E106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18" y="1717167"/>
            <a:ext cx="3888919" cy="8712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3020AC-4209-1898-B3AD-A6F6F4F2F1F3}"/>
              </a:ext>
            </a:extLst>
          </p:cNvPr>
          <p:cNvSpPr txBox="1"/>
          <p:nvPr/>
        </p:nvSpPr>
        <p:spPr>
          <a:xfrm>
            <a:off x="9510621" y="1306553"/>
            <a:ext cx="1606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J. Vahedi</a:t>
            </a:r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ko-KR" sz="12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JSNM</a:t>
            </a:r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(2012)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3B083B-20AF-816F-FC67-3D82FA210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999" y="5835525"/>
            <a:ext cx="1835244" cy="4953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723FE7-E5A1-38FB-220E-D900B1C81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08" y="4100219"/>
            <a:ext cx="2747103" cy="24375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4DFB35-E204-BBE5-32D0-D2DB82731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081" y="4037751"/>
            <a:ext cx="2847584" cy="24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7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BE7D1-23AD-DCF7-9382-93351E725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457B3E35-43C1-6D11-A4FB-56246E3D1F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Entanglement Study of the 1D Ising Model with DM interaction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B3FCC-1063-E7B2-B81F-87CB47B65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30" y="1187330"/>
            <a:ext cx="6730746" cy="52439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81CFB7-D6E8-3A52-5A75-967C3FAD7154}"/>
              </a:ext>
            </a:extLst>
          </p:cNvPr>
          <p:cNvSpPr txBox="1"/>
          <p:nvPr/>
        </p:nvSpPr>
        <p:spPr>
          <a:xfrm>
            <a:off x="7857460" y="1359138"/>
            <a:ext cx="4083236" cy="476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DMRG Setting: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J = 1 (FM), L = 100, </a:t>
            </a:r>
            <a:r>
              <a:rPr lang="en-US" dirty="0" err="1"/>
              <a:t>N</a:t>
            </a:r>
            <a:r>
              <a:rPr lang="en-US" sz="1050" dirty="0" err="1"/>
              <a:t>keep</a:t>
            </a:r>
            <a:r>
              <a:rPr lang="en-US" dirty="0"/>
              <a:t> = 30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FF0000"/>
                </a:solidFill>
              </a:rPr>
              <a:t>QPT occurs at Dc=J=1 in FM case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2"/>
                </a:solidFill>
              </a:rPr>
              <a:t>Concurrence fluctuation </a:t>
            </a:r>
            <a:r>
              <a:rPr lang="en-US" dirty="0"/>
              <a:t>after the QPT?</a:t>
            </a:r>
          </a:p>
          <a:p>
            <a:pPr>
              <a:lnSpc>
                <a:spcPct val="200000"/>
              </a:lnSpc>
            </a:pPr>
            <a:r>
              <a:rPr lang="en-US" dirty="0"/>
              <a:t>(1) Open Boundary condition? (Paper used PBC)</a:t>
            </a:r>
          </a:p>
          <a:p>
            <a:pPr>
              <a:lnSpc>
                <a:spcPct val="200000"/>
              </a:lnSpc>
            </a:pPr>
            <a:r>
              <a:rPr lang="en-US" dirty="0"/>
              <a:t>(2) Existence of metastable states?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93290C-8F8E-257F-49BB-482CC14ECAF2}"/>
              </a:ext>
            </a:extLst>
          </p:cNvPr>
          <p:cNvSpPr/>
          <p:nvPr/>
        </p:nvSpPr>
        <p:spPr>
          <a:xfrm>
            <a:off x="4162003" y="1945758"/>
            <a:ext cx="782137" cy="417859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17CD7B-D63C-DD90-B6B1-D5EC7CBA5D01}"/>
              </a:ext>
            </a:extLst>
          </p:cNvPr>
          <p:cNvSpPr/>
          <p:nvPr/>
        </p:nvSpPr>
        <p:spPr>
          <a:xfrm>
            <a:off x="4314403" y="1638792"/>
            <a:ext cx="2933459" cy="2252725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CC335-9E9A-E650-4D17-615DACF6A4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57460" y="1995300"/>
            <a:ext cx="3792966" cy="10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889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3031.121"/>
  <p:tag name="OUTPUTTYPE" val="PNG"/>
  <p:tag name="IGUANATEXVERSION" val="161"/>
  <p:tag name="LATEXADDIN" val="\documentclass{article}&#10;\usepackage{amsmath}&#10;\pagestyle{empty}&#10;\begin{document}&#10;&#10;\begin{align*}&#10;&amp;H_\mathrm{Heisenberg}=\sum_{\langle i,j\rangle}\left[S_i^xS_j^x+S_i^yS_j^y+\Delta_\mathrm{ZZ}S_i^zS_j^z\right]-h\sum_i S_i^z&#10;\end{align*}&#10;&#10;\end{document}"/>
  <p:tag name="IGUANATEXSIZE" val="20"/>
  <p:tag name="IGUANATEXCURSOR" val="22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73.4533"/>
  <p:tag name="ORIGINALWIDTH" val=" 3340.833"/>
  <p:tag name="OUTPUTTYPE" val="PNG"/>
  <p:tag name="IGUANATEXVERSION" val="162"/>
  <p:tag name="LATEXADDIN" val="\documentclass{article}&#10;\usepackage{amsmath}&#10;\pagestyle{empty}&#10;\begin{document}&#10;&#10;groundstate energy &#10;$&#10;e_0 = &#10;\begin{cases}&#10;-\frac{2}{\pi} &amp; \text{Critical point } J=\pm 2,\ \gamma=1 \\&#10;-\frac{1}{2} &amp; J=0&#10;\end{cases}&#10;$&#10;&#10;&#10;\end{document}"/>
  <p:tag name="IGUANATEXSIZE" val="20"/>
  <p:tag name="IGUANATEXCURSOR" val="21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73.4533"/>
  <p:tag name="ORIGINALWIDTH" val=" 4604.425"/>
  <p:tag name="OUTPUTTYPE" val="PNG"/>
  <p:tag name="IGUANATEXVERSION" val="162"/>
  <p:tag name="LATEXADDIN" val="\documentclass{article}&#10;\usepackage{amsmath}&#10;\pagestyle{empty}&#10;\begin{document}&#10;&#10;&#10;mid-chain entropy $S = \begin{cases}&#10;\text{saturates to const.}  &amp;  \text{gapped region; }J&lt;2, \ \gamma \neq 0\\&#10;\frac{1}{12} \log_2 (L) + \mathrm{const.} + \mathcal{O}(L^{-2})  &amp; \text{Critical line; } J=\pm 2, \ \gamma \neq 0&#10;\end{cases}$&#10;&#10;\end{document}"/>
  <p:tag name="IGUANATEXSIZE" val="20"/>
  <p:tag name="IGUANATEXCURSOR" val="23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9.9813"/>
  <p:tag name="ORIGINALWIDTH" val=" 1064.117"/>
  <p:tag name="OUTPUTTYPE" val="PNG"/>
  <p:tag name="IGUANATEXVERSION" val="162"/>
  <p:tag name="LATEXADDIN" val="\documentclass{article}&#10;\usepackage{amsmath}&#10;\pagestyle{empty}&#10;\begin{document}&#10;&#10;&#10;$-\frac{1}{2}$ at $J=0$ line $\rightarrow$&#10;&#10;\end{document}"/>
  <p:tag name="IGUANATEXSIZE" val="20"/>
  <p:tag name="IGUANATEXCURSOR" val="123"/>
  <p:tag name="TRANSPARENCY" val="Fals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0.7312"/>
  <p:tag name="ORIGINALWIDTH" val=" 900.6374"/>
  <p:tag name="OUTPUTTYPE" val="PNG"/>
  <p:tag name="IGUANATEXVERSION" val="162"/>
  <p:tag name="LATEXADDIN" val="\documentclass{article}&#10;\usepackage{amsmath}&#10;\pagestyle{empty}&#10;\begin{document}&#10;&#10;$\uparrow \ \approx -\frac{2}{\pi} \approx -0.63$&#10;&#10;&#10;\end{document}"/>
  <p:tag name="IGUANATEXSIZE" val="20"/>
  <p:tag name="IGUANATEXCURSOR" val="11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5.6355"/>
  <p:tag name="ORIGINALWIDTH" val=" 2533.933"/>
  <p:tag name="OUTPUTTYPE" val="PNG"/>
  <p:tag name="IGUANATEXVERSION" val="162"/>
  <p:tag name="LATEXADDIN" val="\documentclass{article}&#10;\usepackage{amsmath}&#10;\pagestyle{empty}&#10;\begin{document}&#10;\begin{enumerate}&#10;\item Saturated at non-critical regime(middle)&#10;\\&#10;\item Definite change at critical regime(up/down)&#10;\\&#10;\item Small gradient between: finite limit&#10;\end{enumerate}&#10;&#10;&#10;\end{document}"/>
  <p:tag name="IGUANATEXSIZE" val="20"/>
  <p:tag name="IGUANATEXCURSOR" val="2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946"/>
  <p:tag name="ORIGINALWIDTH" val=" 1418.823"/>
  <p:tag name="OUTPUTTYPE" val="PNG"/>
  <p:tag name="IGUANATEXVERSION" val="162"/>
  <p:tag name="LATEXADDIN" val="\documentclass{article}&#10;\usepackage{amsmath}&#10;\pagestyle{empty}&#10;\begin{document}&#10;&#10;In Critical Regime:&#10;&#10;$&#10;\boxed{S_\ell^\text{(CFT)} = \dfrac{c}{12} \log_2(L) + k}&#10;$&#10;&#10;\end{document}"/>
  <p:tag name="IGUANATEXSIZE" val="20"/>
  <p:tag name="IGUANATEXCURSOR" val="156"/>
  <p:tag name="TRANSPARENCY" val="Fals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3031.121"/>
  <p:tag name="OUTPUTTYPE" val="PNG"/>
  <p:tag name="IGUANATEXVERSION" val="161"/>
  <p:tag name="LATEXADDIN" val="\documentclass{article}&#10;\usepackage{amsmath}&#10;\pagestyle{empty}&#10;\begin{document}&#10;&#10;\begin{align*}&#10;&amp;H_\mathrm{Heisenberg}=\sum_{\langle i,j\rangle}\left[S_i^xS_j^x+S_i^yS_j^y+\Delta_\mathrm{ZZ}S_i^zS_j^z\right]-h\sum_i S_i^z&#10;\end{align*}&#10;&#10;\end{document}"/>
  <p:tag name="IGUANATEXSIZE" val="20"/>
  <p:tag name="IGUANATEXCURSOR" val="22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9.9063"/>
  <p:tag name="ORIGINALWIDTH" val="2188.976"/>
  <p:tag name="OUTPUTTYPE" val="PNG"/>
  <p:tag name="IGUANATEXVERSION" val="161"/>
  <p:tag name="LATEXADDIN" val="\documentclass{article}&#10;\usepackage{amsmath}&#10;\usepackage{amssymb}&#10;\pagestyle{empty}&#10;\begin{document}&#10;&#10;\begin{align*}&#10;\begin{bmatrix}&#10;\mathbb{I} &amp; &amp; &amp; &amp; \\&#10;S_i^+/\sqrt{2} &amp; &amp; &amp; &amp; \\&#10;S_i^-/\sqrt{2} &amp; &amp; &amp; &amp; \\&#10;S_i^z &amp; &amp; &amp; &amp; \\&#10;-hS_i^z &amp; S_i^-/\sqrt{2} &amp; S_i^+/\sqrt{2} &amp; \Delta_\mathrm{ZZ}S_i^z &amp; \mathbb{I}&#10;\end{bmatrix}&#10;\end{align*}&#10;&#10;\end{document}"/>
  <p:tag name="IGUANATEXSIZE" val="20"/>
  <p:tag name="IGUANATEXCURSOR" val="2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3.2021"/>
  <p:tag name="ORIGINALWIDTH" val="3961.005"/>
  <p:tag name="OUTPUTTYPE" val="PNG"/>
  <p:tag name="IGUANATEXVERSION" val="161"/>
  <p:tag name="LATEXADDIN" val="\documentclass{article}&#10;\usepackage{amsmath}&#10;\pagestyle{empty}&#10;\begin{document}&#10;&#10;\begin{align*}&#10;&amp;H_\mathrm{Hubbard} = -\sum_{i=1}^{L-1}\sum_{\sigma=\uparrow,\downarrow}\left[c^\dagger_{i+1,\sigma}c_{i,\sigma}+c^\dagger_{i,\sigma}c_{i+1,\sigma}\right]+U\sum_{i=1}^{L}{n_{i,\uparrow}n_{i,\downarrow}-\mu\sum_{i=1}^{L}n_i}&#10;\end{align*}&#10;&#10;\end{document}"/>
  <p:tag name="IGUANATEXSIZE" val="20"/>
  <p:tag name="IGUANATEXCURSOR" val="24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2.6284"/>
  <p:tag name="ORIGINALWIDTH" val="3245.594"/>
  <p:tag name="OUTPUTTYPE" val="PNG"/>
  <p:tag name="IGUANATEXVERSION" val="161"/>
  <p:tag name="LATEXADDIN" val="\documentclass{article}&#10;\usepackage{amsmath}&#10;\usepackage{amssymb}&#10;\pagestyle{empty}&#10;\begin{document}&#10;&#10;\begin{align*}&#10;\begin{bmatrix}&#10;\mathbb{I} &amp; &amp; &amp; &amp; &amp; \\&#10;Zc_{i,\uparrow} &amp; &amp; &amp; &amp; &amp; \\&#10;c_{i,\uparrow}^\dagger Z &amp; &amp; &amp; &amp; &amp; \\&#10;Zc_{i,\downarrow} &amp; &amp; &amp; &amp; &amp; \\&#10;c_{i,\downarrow}^\dagger Z &amp; &amp; &amp; &amp; &amp; \\&#10;Un_{i,\uparrow}n_{i,\downarrow}-\mu\left(n_{i,\uparrow}+n_{i,\downarrow}\right) &amp; -c_{i,\uparrow}^\dagger &amp; -c_{i,\uparrow} &amp; -c_{i,\downarrow}^\dagger &amp; -c_{i,\downarrow} &amp; I&#10;\end{bmatrix}&#10;\end{align*}&#10;&#10;\end{document}"/>
  <p:tag name="IGUANATEXSIZE" val="20"/>
  <p:tag name="IGUANATEXCURSOR" val="44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3.2021"/>
  <p:tag name="ORIGINALWIDTH" val="3961.005"/>
  <p:tag name="OUTPUTTYPE" val="PNG"/>
  <p:tag name="IGUANATEXVERSION" val="161"/>
  <p:tag name="LATEXADDIN" val="\documentclass{article}&#10;\usepackage{amsmath}&#10;\pagestyle{empty}&#10;\begin{document}&#10;&#10;\begin{align*}&#10;&amp;H_\mathrm{Hubbard} = -\sum_{i=1}^{L-1}\sum_{\sigma=\uparrow,\downarrow}\left[c^\dagger_{i+1,\sigma}c_{i,\sigma}+c^\dagger_{i,\sigma}c_{i+1,\sigma}\right]+U\sum_{i=1}^{L}{n_{i,\uparrow}n_{i,\downarrow}-\mu\sum_{i=1}^{L}n_i}&#10;\end{align*}&#10;&#10;\end{document}"/>
  <p:tag name="IGUANATEXSIZE" val="20"/>
  <p:tag name="IGUANATEXCURSOR" val="24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2146.232"/>
  <p:tag name="OUTPUTTYPE" val="PNG"/>
  <p:tag name="IGUANATEXVERSION" val="161"/>
  <p:tag name="LATEXADDIN" val="\documentclass{article}&#10;\usepackage{amsmath}&#10;\pagestyle{empty}&#10;\begin{document}&#10;&#10;\begin{align*}&#10;H_\mathrm{nnnIsing}=J_1\sum_{\langle i,j\rangle}S_i^zS_j^z+J_2\sum_{\langle\langle i,j\rangle\rangle}S_i^zS_j^z&#10;\end{align*}&#10;&#10;\end{document}"/>
  <p:tag name="IGUANATEXSIZE" val="20"/>
  <p:tag name="IGUANATEXCURSOR" val="20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.7042"/>
  <p:tag name="ORIGINALWIDTH" val="2959.13"/>
  <p:tag name="OUTPUTTYPE" val="PNG"/>
  <p:tag name="IGUANATEXVERSION" val="161"/>
  <p:tag name="LATEXADDIN" val="\documentclass{article}&#10;\usepackage{amsmath}&#10;\pagestyle{empty}&#10;\begin{document}&#10;&#10;$$&#10;H_\mathrm{XY} = \sum_{\ell=1}^L \left(\frac{J}{2}[(1+\gamma) S_\ell^x S_{\ell+1}^x + (1-\gamma) S_\ell^y S_{\ell+1}^y] + S^z_\ell \right)&#10;$$&#10;&#10;&#10;\end{document}"/>
  <p:tag name="IGUANATEXSIZE" val="20"/>
  <p:tag name="IGUANATEXCURSOR" val="11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3031.121"/>
  <p:tag name="OUTPUTTYPE" val="PNG"/>
  <p:tag name="IGUANATEXVERSION" val="161"/>
  <p:tag name="LATEXADDIN" val="\documentclass{article}&#10;\usepackage{amsmath}&#10;\pagestyle{empty}&#10;\begin{document}&#10;&#10;\begin{align*}&#10;&amp;H_\mathrm{Heisenberg}=\sum_{\langle i,j\rangle}\left[S_i^xS_j^x+S_i^yS_j^y+\Delta_\mathrm{ZZ}S_i^zS_j^z\right]-h\sum_i S_i^z&#10;\end{align*}&#10;&#10;\end{document}"/>
  <p:tag name="IGUANATEXSIZE" val="20"/>
  <p:tag name="IGUANATEXCURSOR" val="22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1179.603"/>
  <p:tag name="OUTPUTTYPE" val="PNG"/>
  <p:tag name="IGUANATEXVERSION" val="161"/>
  <p:tag name="LATEXADDIN" val="\documentclass{article}&#10;\usepackage{amsmath}&#10;\usepackage{amssymb}&#10;\pagestyle{empty}&#10;\begin{document}&#10;&#10;\begin{align*}&#10;\begin{bmatrix}&#10;\mathbb{I} &amp; &amp; &amp; \\&#10;S_i^z &amp; &amp; &amp; \\&#10;0 &amp; I &amp; &amp; \\&#10;0 &amp; J_1S_i^z &amp; J_2 S_i^z &amp; \mathbb{I}&#10;\end{bmatrix}&#10;\end{align*}&#10;&#10;\end{document}"/>
  <p:tag name="IGUANATEXSIZE" val="20"/>
  <p:tag name="IGUANATEXCURSOR" val="18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46.9066"/>
  <p:tag name="ORIGINALWIDTH" val=" 2716.91"/>
  <p:tag name="OUTPUTTYPE" val="PNG"/>
  <p:tag name="IGUANATEXVERSION" val="162"/>
  <p:tag name="LATEXADDIN" val="\documentclass{article}&#10;\usepackage{amsmath}&#10;\usepackage{amssymb}&#10;\pagestyle{empty}&#10;\begin{document}&#10;&#10;\begin{align*}&#10;MPO_{DM}=\begin{bmatrix}&#10;\mathbb{I} &amp; &amp; &amp; &amp; \\&#10;S_z/\sqrt{2}\otimes\mathbb{I} &amp; &amp; &amp; &amp; \\&#10;S_x &amp; &amp; &amp; &amp; \\&#10;S_y &amp; &amp; &amp; &amp; \\&#10;-BS_z &amp; JS_z &amp; -DS_y &amp; DS_x &amp; \mathbb{I}&#10;\end{bmatrix}&#10;\end{align*}&#10;&#10;\end{document}"/>
  <p:tag name="IGUANATEXSIZE" val="20"/>
  <p:tag name="IGUANATEXCURSOR" val="12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66.7042"/>
  <p:tag name="ORIGINALWIDTH" val=" 2813.648"/>
  <p:tag name="OUTPUTTYPE" val="PNG"/>
  <p:tag name="IGUANATEXVERSION" val="162"/>
  <p:tag name="LATEXADDIN" val="\documentclass{article}&#10;\usepackage{amsmath}&#10;\pagestyle{empty}&#10;\begin{document}&#10;&#10;$$&#10;H = \sum_{\ell=1}^L \left(\frac{J}{2}[(1+\gamma) S_\ell^x S_{\ell+1}^x + (1-\gamma) S_\ell^y S_{\ell+1}^y] + S^z_\ell \right)&#10;$$&#10;&#10;&#10;\end{document}"/>
  <p:tag name="IGUANATEXSIZE" val="20"/>
  <p:tag name="IGUANATEXCURSOR" val="19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4.4807"/>
  <p:tag name="ORIGINALWIDTH" val=" 1505.062"/>
  <p:tag name="OUTPUTTYPE" val="PNG"/>
  <p:tag name="IGUANATEXVERSION" val="162"/>
  <p:tag name="LATEXADDIN" val="\documentclass{article}&#10;\usepackage{amsmath}&#10;\pagestyle{empty}&#10;\begin{document}&#10;&#10;gap $\Delta= \left|1- \left|\frac{J}{2}\right|\right|\quad (\gamma \neq 0)$&#10;&#10;&#10;&#10;\end{document}"/>
  <p:tag name="IGUANATEXSIZE" val="20"/>
  <p:tag name="IGUANATEXCURSOR" val="12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5489</TotalTime>
  <Words>1521</Words>
  <Application>Microsoft Office PowerPoint</Application>
  <PresentationFormat>와이드스크린</PresentationFormat>
  <Paragraphs>176</Paragraphs>
  <Slides>45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Malgun Gothic</vt:lpstr>
      <vt:lpstr>Arial</vt:lpstr>
      <vt:lpstr>Calibri</vt:lpstr>
      <vt:lpstr>Cambria Math</vt:lpstr>
      <vt:lpstr>Office 테마</vt:lpstr>
      <vt:lpstr>DMRG on various one-dimensional Hamiltonians</vt:lpstr>
      <vt:lpstr>시작하기 앞서…</vt:lpstr>
      <vt:lpstr>DMRG code on Github</vt:lpstr>
      <vt:lpstr>Solving quantum many-body Hamiltonians with DMRG</vt:lpstr>
      <vt:lpstr>Next-nearest neighborhood Ising model</vt:lpstr>
      <vt:lpstr>Next-nearest neighborhood Ising model: order parameters</vt:lpstr>
      <vt:lpstr>Next-nearest neighborhood Ising model: order parameters</vt:lpstr>
      <vt:lpstr>Entanglement Study of the 1D Ising + DM Interaction Model</vt:lpstr>
      <vt:lpstr>Entanglement Study of the 1D Ising Model with DM interaction</vt:lpstr>
      <vt:lpstr>Heisenberg XY model </vt:lpstr>
      <vt:lpstr>Heisenberg XY model </vt:lpstr>
      <vt:lpstr>Detailed phase diagram</vt:lpstr>
      <vt:lpstr>Detailed phase diagram</vt:lpstr>
      <vt:lpstr>Detailed phase diagram</vt:lpstr>
      <vt:lpstr>Mid-chain entropy: log(L) behavior </vt:lpstr>
      <vt:lpstr>Heisenberg XXZ chain</vt:lpstr>
      <vt:lpstr>Heisenberg XXZ chain: compare with Bethe ansatz</vt:lpstr>
      <vt:lpstr>Heisenberg XXZ chain: ground state energy</vt:lpstr>
      <vt:lpstr>Heisenberg XXZ chain: order parameters</vt:lpstr>
      <vt:lpstr>Heisenberg XXZ chain</vt:lpstr>
      <vt:lpstr>Heisenberg XXZ chain</vt:lpstr>
      <vt:lpstr>Heisenberg XXZ chain</vt:lpstr>
      <vt:lpstr>Heisenberg XXZ chain</vt:lpstr>
      <vt:lpstr>Heisenberg XXZ chain</vt:lpstr>
      <vt:lpstr>Heisenberg XXZ chain</vt:lpstr>
      <vt:lpstr>Heisenberg XXZ chain</vt:lpstr>
      <vt:lpstr>Heisenberg XXZ chain</vt:lpstr>
      <vt:lpstr>Heisenberg XXZ chain: Luttinger parameters</vt:lpstr>
      <vt:lpstr>Single-orbital Fermi-Hubbard model</vt:lpstr>
      <vt:lpstr>Single-orbital Fermi-Hubbard model: fillings</vt:lpstr>
      <vt:lpstr>Single-orbital Fermi-Hubbard model: ground state energy</vt:lpstr>
      <vt:lpstr>Single-orbital Fermi-Hubbard model: von Neumann entropy</vt:lpstr>
      <vt:lpstr>Single-orbital Fermi-Hubbard model</vt:lpstr>
      <vt:lpstr>Single-orbital Fermi-Hubbard model: charge gap</vt:lpstr>
      <vt:lpstr>Single-orbital Fermi-Hubbard model: correlations</vt:lpstr>
      <vt:lpstr>Single-orbital Fermi-Hubbard model: correlations</vt:lpstr>
      <vt:lpstr>Single-orbital Fermi-Hubbard model: correlations</vt:lpstr>
      <vt:lpstr>Single-orbital Fermi-Hubbard model: correlations</vt:lpstr>
      <vt:lpstr>Single-orbital Fermi-Hubbard model: correlations</vt:lpstr>
      <vt:lpstr>Single-orbital Fermi-Hubbard model: correlations</vt:lpstr>
      <vt:lpstr>Single-orbital Fermi-Hubbard model: correlations</vt:lpstr>
      <vt:lpstr>Single-orbital Fermi-Hubbard model: correlations</vt:lpstr>
      <vt:lpstr>Single-orbital Fermi-Hubbard model: correlations</vt:lpstr>
      <vt:lpstr>Single-orbital Fermi-Hubbard model: correlations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Lee Sung Bin</dc:creator>
  <cp:lastModifiedBy>Lee Sung Bin</cp:lastModifiedBy>
  <cp:revision>561</cp:revision>
  <dcterms:created xsi:type="dcterms:W3CDTF">2024-11-01T08:04:00Z</dcterms:created>
  <dcterms:modified xsi:type="dcterms:W3CDTF">2025-06-05T15:15:05Z</dcterms:modified>
</cp:coreProperties>
</file>